
<file path=[Content_Types].xml><?xml version="1.0" encoding="utf-8"?>
<Types xmlns="http://schemas.openxmlformats.org/package/2006/content-types">
  <Default Extension="jpg" ContentType="image/jpeg"/>
  <Default Extension="emf" ContentType="image/x-emf"/>
  <Default Extension="jpeg" ContentType="image/jpeg"/>
  <Default Extension="xml" ContentType="application/xml"/>
  <Default Extension="mp4" ContentType="video/unknown"/>
  <Default Extension="vml" ContentType="application/vnd.openxmlformats-officedocument.vmlDrawing"/>
  <Default Extension="bin" ContentType="application/vnd.openxmlformats-officedocument.presentationml.printerSettings"/>
  <Default Extension="png" ContentType="image/png"/>
  <Default Extension="wmf" ContentType="image/x-wmf"/>
  <Default Extension="rels" ContentType="application/vnd.openxmlformats-package.relationships+xml"/>
  <Default Extension="gif" ContentType="image/gif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embeddings/oleObject1.bin" ContentType="application/vnd.openxmlformats-officedocument.oleObject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rts/chart2.xml" ContentType="application/vnd.openxmlformats-officedocument.drawingml.chart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31" r:id="rId1"/>
  </p:sldMasterIdLst>
  <p:notesMasterIdLst>
    <p:notesMasterId r:id="rId55"/>
  </p:notesMasterIdLst>
  <p:sldIdLst>
    <p:sldId id="328" r:id="rId2"/>
    <p:sldId id="489" r:id="rId3"/>
    <p:sldId id="490" r:id="rId4"/>
    <p:sldId id="491" r:id="rId5"/>
    <p:sldId id="492" r:id="rId6"/>
    <p:sldId id="493" r:id="rId7"/>
    <p:sldId id="530" r:id="rId8"/>
    <p:sldId id="433" r:id="rId9"/>
    <p:sldId id="434" r:id="rId10"/>
    <p:sldId id="499" r:id="rId11"/>
    <p:sldId id="329" r:id="rId12"/>
    <p:sldId id="494" r:id="rId13"/>
    <p:sldId id="487" r:id="rId14"/>
    <p:sldId id="531" r:id="rId15"/>
    <p:sldId id="441" r:id="rId16"/>
    <p:sldId id="334" r:id="rId17"/>
    <p:sldId id="335" r:id="rId18"/>
    <p:sldId id="336" r:id="rId19"/>
    <p:sldId id="514" r:id="rId20"/>
    <p:sldId id="515" r:id="rId21"/>
    <p:sldId id="442" r:id="rId22"/>
    <p:sldId id="533" r:id="rId23"/>
    <p:sldId id="534" r:id="rId24"/>
    <p:sldId id="444" r:id="rId25"/>
    <p:sldId id="445" r:id="rId26"/>
    <p:sldId id="507" r:id="rId27"/>
    <p:sldId id="447" r:id="rId28"/>
    <p:sldId id="451" r:id="rId29"/>
    <p:sldId id="452" r:id="rId30"/>
    <p:sldId id="466" r:id="rId31"/>
    <p:sldId id="453" r:id="rId32"/>
    <p:sldId id="527" r:id="rId33"/>
    <p:sldId id="528" r:id="rId34"/>
    <p:sldId id="299" r:id="rId35"/>
    <p:sldId id="284" r:id="rId36"/>
    <p:sldId id="295" r:id="rId37"/>
    <p:sldId id="300" r:id="rId38"/>
    <p:sldId id="503" r:id="rId39"/>
    <p:sldId id="500" r:id="rId40"/>
    <p:sldId id="504" r:id="rId41"/>
    <p:sldId id="506" r:id="rId42"/>
    <p:sldId id="495" r:id="rId43"/>
    <p:sldId id="535" r:id="rId44"/>
    <p:sldId id="517" r:id="rId45"/>
    <p:sldId id="518" r:id="rId46"/>
    <p:sldId id="519" r:id="rId47"/>
    <p:sldId id="520" r:id="rId48"/>
    <p:sldId id="521" r:id="rId49"/>
    <p:sldId id="522" r:id="rId50"/>
    <p:sldId id="523" r:id="rId51"/>
    <p:sldId id="524" r:id="rId52"/>
    <p:sldId id="525" r:id="rId53"/>
    <p:sldId id="526" r:id="rId5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BFBFB"/>
    <a:srgbClr val="FF6600"/>
    <a:srgbClr val="78C3BF"/>
    <a:srgbClr val="FF3300"/>
    <a:srgbClr val="4A4A8C"/>
    <a:srgbClr val="44448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635" autoAdjust="0"/>
    <p:restoredTop sz="94434" autoAdjust="0"/>
  </p:normalViewPr>
  <p:slideViewPr>
    <p:cSldViewPr>
      <p:cViewPr varScale="1">
        <p:scale>
          <a:sx n="81" d="100"/>
          <a:sy n="81" d="100"/>
        </p:scale>
        <p:origin x="-1088" y="-11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12" y="1260"/>
    </p:cViewPr>
    <p:sldLst>
      <p:sld r:id="rId1" collapse="1"/>
      <p:sld r:id="rId2" collapse="1"/>
      <p:sld r:id="rId3" collapse="1"/>
      <p:sld r:id="rId4" collapse="1"/>
      <p:sld r:id="rId5" collapse="1"/>
      <p:sld r:id="rId6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notesMaster" Target="notesMasters/notesMaster1.xml"/><Relationship Id="rId56" Type="http://schemas.openxmlformats.org/officeDocument/2006/relationships/printerSettings" Target="printerSettings/printerSettings1.bin"/><Relationship Id="rId57" Type="http://schemas.openxmlformats.org/officeDocument/2006/relationships/presProps" Target="presProps.xml"/><Relationship Id="rId58" Type="http://schemas.openxmlformats.org/officeDocument/2006/relationships/viewProps" Target="viewProps.xml"/><Relationship Id="rId59" Type="http://schemas.openxmlformats.org/officeDocument/2006/relationships/theme" Target="theme/theme1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_rels/viewProps.xml.rels><?xml version="1.0" encoding="UTF-8" standalone="yes"?>
<Relationships xmlns="http://schemas.openxmlformats.org/package/2006/relationships"><Relationship Id="rId3" Type="http://schemas.openxmlformats.org/officeDocument/2006/relationships/slide" Target="slides/slide4.xml"/><Relationship Id="rId4" Type="http://schemas.openxmlformats.org/officeDocument/2006/relationships/slide" Target="slides/slide5.xml"/><Relationship Id="rId5" Type="http://schemas.openxmlformats.org/officeDocument/2006/relationships/slide" Target="slides/slide6.xml"/><Relationship Id="rId6" Type="http://schemas.openxmlformats.org/officeDocument/2006/relationships/slide" Target="slides/slide10.xml"/><Relationship Id="rId1" Type="http://schemas.openxmlformats.org/officeDocument/2006/relationships/slide" Target="slides/slide2.xml"/><Relationship Id="rId2" Type="http://schemas.openxmlformats.org/officeDocument/2006/relationships/slide" Target="slides/slide3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Pasta1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JustCloudBackup\proposals&amp;projects\Marine_Turbine\Carbine_Performance_cost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6"/>
    </mc:Choice>
    <mc:Fallback>
      <c:style val="16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  <c:spPr>
        <a:solidFill>
          <a:schemeClr val="bg1"/>
        </a:solidFill>
      </c:spPr>
    </c:sideWall>
    <c:backWall>
      <c:thickness val="0"/>
      <c:spPr>
        <a:solidFill>
          <a:schemeClr val="bg1"/>
        </a:solidFill>
      </c:spPr>
    </c:backWall>
    <c:plotArea>
      <c:layout>
        <c:manualLayout>
          <c:layoutTarget val="inner"/>
          <c:xMode val="edge"/>
          <c:yMode val="edge"/>
          <c:x val="0.067472974776458"/>
          <c:y val="0.129780472850262"/>
          <c:w val="0.885355503997376"/>
          <c:h val="0.670914324583832"/>
        </c:manualLayout>
      </c:layout>
      <c:bar3DChart>
        <c:barDir val="col"/>
        <c:grouping val="clustered"/>
        <c:varyColors val="0"/>
        <c:ser>
          <c:idx val="0"/>
          <c:order val="0"/>
          <c:invertIfNegative val="0"/>
          <c:dLbls>
            <c:txPr>
              <a:bodyPr/>
              <a:lstStyle/>
              <a:p>
                <a:pPr>
                  <a:defRPr sz="1050"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Plan5!$I$2:$I$20</c:f>
              <c:strCache>
                <c:ptCount val="19"/>
                <c:pt idx="0">
                  <c:v>Mundo</c:v>
                </c:pt>
                <c:pt idx="1">
                  <c:v>Islândia</c:v>
                </c:pt>
                <c:pt idx="2">
                  <c:v>Noruega</c:v>
                </c:pt>
                <c:pt idx="3">
                  <c:v>Canadá</c:v>
                </c:pt>
                <c:pt idx="4">
                  <c:v>Estados Unidos</c:v>
                </c:pt>
                <c:pt idx="5">
                  <c:v>Coreia do Sul</c:v>
                </c:pt>
                <c:pt idx="6">
                  <c:v>Rússia</c:v>
                </c:pt>
                <c:pt idx="7">
                  <c:v>Japão</c:v>
                </c:pt>
                <c:pt idx="8">
                  <c:v>União Europeia</c:v>
                </c:pt>
                <c:pt idx="9">
                  <c:v>África do Sul</c:v>
                </c:pt>
                <c:pt idx="10">
                  <c:v>China</c:v>
                </c:pt>
                <c:pt idx="11">
                  <c:v>Chile</c:v>
                </c:pt>
                <c:pt idx="12">
                  <c:v>Venezuela</c:v>
                </c:pt>
                <c:pt idx="13">
                  <c:v>Argentina</c:v>
                </c:pt>
                <c:pt idx="14">
                  <c:v>Uruguai</c:v>
                </c:pt>
                <c:pt idx="15">
                  <c:v>Mercosul</c:v>
                </c:pt>
                <c:pt idx="16">
                  <c:v>Brasil</c:v>
                </c:pt>
                <c:pt idx="17">
                  <c:v>México</c:v>
                </c:pt>
                <c:pt idx="18">
                  <c:v>Índia</c:v>
                </c:pt>
              </c:strCache>
            </c:strRef>
          </c:cat>
          <c:val>
            <c:numRef>
              <c:f>Plan5!$J$2:$J$20</c:f>
              <c:numCache>
                <c:formatCode>#,##0</c:formatCode>
                <c:ptCount val="19"/>
                <c:pt idx="0">
                  <c:v>2746.319917555082</c:v>
                </c:pt>
                <c:pt idx="1">
                  <c:v>51202.86338342804</c:v>
                </c:pt>
                <c:pt idx="2">
                  <c:v>22829.11597013174</c:v>
                </c:pt>
                <c:pt idx="3">
                  <c:v>16414.40754234708</c:v>
                </c:pt>
                <c:pt idx="4">
                  <c:v>12295.23237052738</c:v>
                </c:pt>
                <c:pt idx="5">
                  <c:v>9101.19163215923</c:v>
                </c:pt>
                <c:pt idx="6">
                  <c:v>7088.563458856346</c:v>
                </c:pt>
                <c:pt idx="7">
                  <c:v>6787.479485480791</c:v>
                </c:pt>
                <c:pt idx="8">
                  <c:v>6031.872905017778</c:v>
                </c:pt>
                <c:pt idx="9">
                  <c:v>4005.13381903288</c:v>
                </c:pt>
                <c:pt idx="10">
                  <c:v>3466.484860258483</c:v>
                </c:pt>
                <c:pt idx="11">
                  <c:v>3238.016322820172</c:v>
                </c:pt>
                <c:pt idx="12">
                  <c:v>2965.857128737304</c:v>
                </c:pt>
                <c:pt idx="13">
                  <c:v>2508.56157450071</c:v>
                </c:pt>
                <c:pt idx="14">
                  <c:v>2398.648801353606</c:v>
                </c:pt>
                <c:pt idx="15">
                  <c:v>2399.451180880087</c:v>
                </c:pt>
                <c:pt idx="16">
                  <c:v>2349.612357271877</c:v>
                </c:pt>
                <c:pt idx="17">
                  <c:v>1146.411676092198</c:v>
                </c:pt>
                <c:pt idx="18">
                  <c:v>792.493152387999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2130250936"/>
        <c:axId val="2122711832"/>
        <c:axId val="0"/>
      </c:bar3DChart>
      <c:catAx>
        <c:axId val="2130250936"/>
        <c:scaling>
          <c:orientation val="maxMin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en-US"/>
          </a:p>
        </c:txPr>
        <c:crossAx val="2122711832"/>
        <c:crosses val="autoZero"/>
        <c:auto val="1"/>
        <c:lblAlgn val="ctr"/>
        <c:lblOffset val="100"/>
        <c:noMultiLvlLbl val="0"/>
      </c:catAx>
      <c:valAx>
        <c:axId val="2122711832"/>
        <c:scaling>
          <c:orientation val="minMax"/>
        </c:scaling>
        <c:delete val="0"/>
        <c:axPos val="r"/>
        <c:majorGridlines>
          <c:spPr>
            <a:ln>
              <a:noFill/>
            </a:ln>
          </c:spPr>
        </c:majorGridlines>
        <c:title>
          <c:tx>
            <c:rich>
              <a:bodyPr rot="-5400000" vert="horz"/>
              <a:lstStyle/>
              <a:p>
                <a:pPr>
                  <a:defRPr sz="2000">
                    <a:solidFill>
                      <a:srgbClr val="00504E"/>
                    </a:solidFill>
                  </a:defRPr>
                </a:pPr>
                <a:r>
                  <a:rPr lang="pt-BR" sz="2000" dirty="0" smtClean="0">
                    <a:solidFill>
                      <a:srgbClr val="00504E"/>
                    </a:solidFill>
                  </a:rPr>
                  <a:t>kWh/ano/pessoa</a:t>
                </a:r>
                <a:endParaRPr lang="pt-BR" sz="2000" dirty="0">
                  <a:solidFill>
                    <a:srgbClr val="00504E"/>
                  </a:solidFill>
                </a:endParaRPr>
              </a:p>
            </c:rich>
          </c:tx>
          <c:layout/>
          <c:overlay val="0"/>
        </c:title>
        <c:numFmt formatCode="#,##0" sourceLinked="1"/>
        <c:majorTickMark val="none"/>
        <c:minorTickMark val="none"/>
        <c:tickLblPos val="none"/>
        <c:crossAx val="2130250936"/>
        <c:crosses val="autoZero"/>
        <c:crossBetween val="between"/>
      </c:valAx>
    </c:plotArea>
    <c:plotVisOnly val="1"/>
    <c:dispBlanksAs val="gap"/>
    <c:showDLblsOverMax val="0"/>
  </c:chart>
  <c:spPr>
    <a:ln>
      <a:noFill/>
    </a:ln>
  </c:sp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GB"/>
              <a:t>LCoE (2011)</a:t>
            </a:r>
          </a:p>
        </c:rich>
      </c:tx>
      <c:layout/>
      <c:overlay val="0"/>
    </c:title>
    <c:autoTitleDeleted val="0"/>
    <c:plotArea>
      <c:layout>
        <c:manualLayout>
          <c:layoutTarget val="inner"/>
          <c:xMode val="edge"/>
          <c:yMode val="edge"/>
          <c:x val="0.0862997532394318"/>
          <c:y val="0.194803514144065"/>
          <c:w val="0.889138846644724"/>
          <c:h val="0.582218212306795"/>
        </c:manualLayout>
      </c:layout>
      <c:barChart>
        <c:barDir val="col"/>
        <c:grouping val="clustered"/>
        <c:varyColors val="0"/>
        <c:ser>
          <c:idx val="0"/>
          <c:order val="0"/>
          <c:invertIfNegative val="0"/>
          <c:dPt>
            <c:idx val="2"/>
            <c:invertIfNegative val="0"/>
            <c:bubble3D val="0"/>
            <c:spPr>
              <a:solidFill>
                <a:schemeClr val="accent4"/>
              </a:solidFill>
            </c:spPr>
          </c:dPt>
          <c:dPt>
            <c:idx val="5"/>
            <c:invertIfNegative val="0"/>
            <c:bubble3D val="0"/>
            <c:spPr>
              <a:solidFill>
                <a:schemeClr val="accent2">
                  <a:lumMod val="60000"/>
                  <a:lumOff val="40000"/>
                </a:schemeClr>
              </a:solidFill>
            </c:spPr>
          </c:dPt>
          <c:dPt>
            <c:idx val="6"/>
            <c:invertIfNegative val="0"/>
            <c:bubble3D val="0"/>
            <c:spPr>
              <a:solidFill>
                <a:schemeClr val="accent2">
                  <a:lumMod val="75000"/>
                </a:schemeClr>
              </a:solidFill>
            </c:spPr>
          </c:dPt>
          <c:dPt>
            <c:idx val="7"/>
            <c:invertIfNegative val="0"/>
            <c:bubble3D val="0"/>
            <c:spPr>
              <a:solidFill>
                <a:schemeClr val="accent6"/>
              </a:solidFill>
            </c:spPr>
          </c:dPt>
          <c:dPt>
            <c:idx val="8"/>
            <c:invertIfNegative val="0"/>
            <c:bubble3D val="0"/>
            <c:spPr>
              <a:solidFill>
                <a:schemeClr val="accent3">
                  <a:lumMod val="40000"/>
                  <a:lumOff val="60000"/>
                </a:schemeClr>
              </a:solidFill>
            </c:spPr>
          </c:dPt>
          <c:dPt>
            <c:idx val="9"/>
            <c:invertIfNegative val="0"/>
            <c:bubble3D val="0"/>
            <c:spPr>
              <a:solidFill>
                <a:schemeClr val="accent3"/>
              </a:solidFill>
            </c:spPr>
          </c:dPt>
          <c:cat>
            <c:strRef>
              <c:f>LCoE!$A$4:$A$8</c:f>
              <c:strCache>
                <c:ptCount val="5"/>
                <c:pt idx="0">
                  <c:v>Onshore Wind (large)</c:v>
                </c:pt>
                <c:pt idx="1">
                  <c:v>Solar</c:v>
                </c:pt>
                <c:pt idx="2">
                  <c:v>Tidal Average</c:v>
                </c:pt>
                <c:pt idx="3">
                  <c:v>Offshore Wind</c:v>
                </c:pt>
                <c:pt idx="4">
                  <c:v>Barrage</c:v>
                </c:pt>
              </c:strCache>
            </c:strRef>
          </c:cat>
          <c:val>
            <c:numRef>
              <c:f>LCoE!$B$4:$B$8</c:f>
              <c:numCache>
                <c:formatCode>General</c:formatCode>
                <c:ptCount val="5"/>
                <c:pt idx="0">
                  <c:v>90.0</c:v>
                </c:pt>
                <c:pt idx="1">
                  <c:v>314.0</c:v>
                </c:pt>
                <c:pt idx="2">
                  <c:v>150.0</c:v>
                </c:pt>
                <c:pt idx="3">
                  <c:v>105.0</c:v>
                </c:pt>
                <c:pt idx="4">
                  <c:v>48.0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-2058701544"/>
        <c:axId val="-2062309752"/>
      </c:barChart>
      <c:catAx>
        <c:axId val="-2058701544"/>
        <c:scaling>
          <c:orientation val="minMax"/>
        </c:scaling>
        <c:delete val="0"/>
        <c:axPos val="b"/>
        <c:majorTickMark val="none"/>
        <c:minorTickMark val="none"/>
        <c:tickLblPos val="nextTo"/>
        <c:crossAx val="-2062309752"/>
        <c:crosses val="autoZero"/>
        <c:auto val="1"/>
        <c:lblAlgn val="ctr"/>
        <c:lblOffset val="100"/>
        <c:noMultiLvlLbl val="0"/>
      </c:catAx>
      <c:valAx>
        <c:axId val="-2062309752"/>
        <c:scaling>
          <c:orientation val="minMax"/>
        </c:scaling>
        <c:delete val="0"/>
        <c:axPos val="l"/>
        <c:majorGridlines/>
        <c:title>
          <c:tx>
            <c:rich>
              <a:bodyPr/>
              <a:lstStyle/>
              <a:p>
                <a:pPr>
                  <a:defRPr sz="1200"/>
                </a:pPr>
                <a:r>
                  <a:rPr lang="en-GB" sz="1200"/>
                  <a:t>Levelized Cost of Energy</a:t>
                </a:r>
              </a:p>
            </c:rich>
          </c:tx>
          <c:layout/>
          <c:overlay val="0"/>
        </c:title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1400"/>
            </a:pPr>
            <a:endParaRPr lang="en-US"/>
          </a:p>
        </c:txPr>
        <c:crossAx val="-2058701544"/>
        <c:crosses val="autoZero"/>
        <c:crossBetween val="between"/>
      </c:valAx>
      <c:dTable>
        <c:showHorzBorder val="1"/>
        <c:showVertBorder val="1"/>
        <c:showOutline val="1"/>
        <c:showKeys val="1"/>
        <c:txPr>
          <a:bodyPr/>
          <a:lstStyle/>
          <a:p>
            <a:pPr rtl="0">
              <a:defRPr sz="1200" b="1"/>
            </a:pPr>
            <a:endParaRPr lang="en-US"/>
          </a:p>
        </c:txPr>
      </c:dTable>
    </c:plotArea>
    <c:plotVisOnly val="1"/>
    <c:dispBlanksAs val="gap"/>
    <c:showDLblsOverMax val="0"/>
  </c:chart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CCF8A5B-75CA-4766-8EF7-090BF553A1D2}" type="datetimeFigureOut">
              <a:rPr lang="en-US" smtClean="0"/>
              <a:t>6/2/14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8A14F34-6FB7-415F-B1A4-C0ED17982D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32921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24C7D97-9D5F-4A54-8379-59AB60E35BA3}" type="slidenum">
              <a:rPr lang="en-US" smtClean="0">
                <a:cs typeface="Arial" charset="0"/>
              </a:rPr>
              <a:pPr/>
              <a:t>12</a:t>
            </a:fld>
            <a:endParaRPr lang="en-US" smtClean="0">
              <a:cs typeface="Arial" charset="0"/>
            </a:endParaRPr>
          </a:p>
        </p:txBody>
      </p:sp>
      <p:sp>
        <p:nvSpPr>
          <p:cNvPr id="532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Rose </a:t>
            </a:r>
            <a:r>
              <a:rPr lang="en-US" dirty="0" err="1" smtClean="0"/>
              <a:t>Dhu</a:t>
            </a:r>
            <a:r>
              <a:rPr lang="en-US" dirty="0" smtClean="0"/>
              <a:t> Introduction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20BF1C-35CC-4371-93EB-CA9281843CBE}" type="slidenum">
              <a:rPr lang="en-US" smtClean="0"/>
              <a:pPr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729150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08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5A9A602-9960-4BCB-B62B-E891AE02BEF8}" type="slidenum">
              <a:rPr lang="en-US" smtClean="0">
                <a:cs typeface="Arial" charset="0"/>
              </a:rPr>
              <a:pPr/>
              <a:t>42</a:t>
            </a:fld>
            <a:endParaRPr lang="en-US" smtClean="0">
              <a:cs typeface="Arial" charset="0"/>
            </a:endParaRPr>
          </a:p>
        </p:txBody>
      </p:sp>
      <p:sp>
        <p:nvSpPr>
          <p:cNvPr id="1239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390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GB" altLang="zh-CN" smtClean="0"/>
              <a:t>Thank you. That is all I have. </a:t>
            </a:r>
            <a:endParaRPr lang="en-US" altLang="zh-CN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5A9A602-9960-4BCB-B62B-E891AE02BEF8}" type="slidenum">
              <a:rPr lang="en-US" smtClean="0">
                <a:cs typeface="Arial" charset="0"/>
              </a:rPr>
              <a:pPr/>
              <a:t>43</a:t>
            </a:fld>
            <a:endParaRPr lang="en-US" smtClean="0">
              <a:cs typeface="Arial" charset="0"/>
            </a:endParaRPr>
          </a:p>
        </p:txBody>
      </p:sp>
      <p:sp>
        <p:nvSpPr>
          <p:cNvPr id="1239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390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GB" altLang="zh-CN" smtClean="0"/>
              <a:t>Thank you. That is all I have. </a:t>
            </a:r>
            <a:endParaRPr lang="en-US" altLang="zh-CN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3A91043-E3EF-4770-9328-AEC705C0B78B}" type="slidenum">
              <a:rPr lang="en-US" smtClean="0">
                <a:cs typeface="Arial" charset="0"/>
              </a:rPr>
              <a:pPr/>
              <a:t>20</a:t>
            </a:fld>
            <a:endParaRPr lang="en-US" smtClean="0">
              <a:cs typeface="Arial" charset="0"/>
            </a:endParaRPr>
          </a:p>
        </p:txBody>
      </p:sp>
      <p:sp>
        <p:nvSpPr>
          <p:cNvPr id="1259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59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7C84004-1660-42BF-93AF-41E902A8F11B}" type="slidenum">
              <a:rPr lang="en-US" smtClean="0">
                <a:cs typeface="Arial" charset="0"/>
              </a:rPr>
              <a:pPr/>
              <a:t>24</a:t>
            </a:fld>
            <a:endParaRPr lang="en-US" smtClean="0">
              <a:cs typeface="Arial" charset="0"/>
            </a:endParaRPr>
          </a:p>
        </p:txBody>
      </p:sp>
      <p:sp>
        <p:nvSpPr>
          <p:cNvPr id="45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C575632-A411-4CCB-8080-B95A1AF93956}" type="slidenum">
              <a:rPr lang="en-US" smtClean="0">
                <a:cs typeface="Arial" charset="0"/>
              </a:rPr>
              <a:pPr/>
              <a:t>27</a:t>
            </a:fld>
            <a:endParaRPr lang="en-US" smtClean="0">
              <a:cs typeface="Arial" charset="0"/>
            </a:endParaRPr>
          </a:p>
        </p:txBody>
      </p:sp>
      <p:sp>
        <p:nvSpPr>
          <p:cNvPr id="1198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98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B4718FA-DCAB-4393-9A8F-CFB88D2E4B89}" type="slidenum">
              <a:rPr lang="en-US" smtClean="0">
                <a:cs typeface="Arial" charset="0"/>
              </a:rPr>
              <a:pPr/>
              <a:t>28</a:t>
            </a:fld>
            <a:endParaRPr lang="en-US" smtClean="0">
              <a:cs typeface="Arial" charset="0"/>
            </a:endParaRPr>
          </a:p>
        </p:txBody>
      </p:sp>
      <p:sp>
        <p:nvSpPr>
          <p:cNvPr id="1269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69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0A0AAC9-6782-4E14-B5F6-FD51C92F2288}" type="slidenum">
              <a:rPr lang="en-US" smtClean="0">
                <a:cs typeface="Arial" charset="0"/>
              </a:rPr>
              <a:pPr/>
              <a:t>30</a:t>
            </a:fld>
            <a:endParaRPr lang="en-US" smtClean="0">
              <a:cs typeface="Arial" charset="0"/>
            </a:endParaRPr>
          </a:p>
        </p:txBody>
      </p:sp>
      <p:sp>
        <p:nvSpPr>
          <p:cNvPr id="860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601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5275DAB-3AD9-45AF-9A72-957431F7AAB0}" type="slidenum">
              <a:rPr lang="en-US" smtClean="0"/>
              <a:pPr/>
              <a:t>31</a:t>
            </a:fld>
            <a:endParaRPr lang="en-US" smtClean="0"/>
          </a:p>
        </p:txBody>
      </p:sp>
      <p:sp>
        <p:nvSpPr>
          <p:cNvPr id="942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42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Add watts per meters squared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FBB735-FD7D-4172-86F2-8496A44A4086}" type="slidenum">
              <a:rPr lang="en-US" smtClean="0"/>
              <a:pPr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612399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83C6323-C4EF-4570-A266-934622E74A2E}" type="slidenum">
              <a:rPr lang="en-US" smtClean="0">
                <a:solidFill>
                  <a:prstClr val="black"/>
                </a:solidFill>
              </a:rPr>
              <a:pPr/>
              <a:t>35</a:t>
            </a:fld>
            <a:endParaRPr lang="en-US" smtClean="0">
              <a:solidFill>
                <a:prstClr val="black"/>
              </a:solidFill>
            </a:endParaRPr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88424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g"/><Relationship Id="rId3" Type="http://schemas.openxmlformats.org/officeDocument/2006/relationships/image" Target="../media/image2.gif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0FFD06-149B-6A49-92C9-0362CE8D987F}" type="datetimeFigureOut">
              <a:rPr lang="en-US" smtClean="0"/>
              <a:t>6/2/14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EF9963-CF0C-1B41-853B-061827D09D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35417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0FFD06-149B-6A49-92C9-0362CE8D987F}" type="datetimeFigureOut">
              <a:rPr lang="en-US" smtClean="0"/>
              <a:t>6/2/14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EF9963-CF0C-1B41-853B-061827D09D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74073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0FFD06-149B-6A49-92C9-0362CE8D987F}" type="datetimeFigureOut">
              <a:rPr lang="en-US" smtClean="0"/>
              <a:t>6/2/14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EF9963-CF0C-1B41-853B-061827D09D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357977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6093296"/>
            <a:ext cx="9144000" cy="764704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r-TR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2867" y="6093296"/>
            <a:ext cx="749538" cy="720080"/>
          </a:xfrm>
          <a:prstGeom prst="rect">
            <a:avLst/>
          </a:prstGeom>
        </p:spPr>
      </p:pic>
      <p:pic>
        <p:nvPicPr>
          <p:cNvPr id="4098" name="Picture 2" descr="logo puc-mina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07" y="6120681"/>
            <a:ext cx="734677" cy="692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1177481" y="6273284"/>
            <a:ext cx="678903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600" b="1" dirty="0" err="1" smtClean="0">
                <a:solidFill>
                  <a:schemeClr val="accent1"/>
                </a:solidFill>
                <a:latin typeface="Berlin Sans FB Demi" panose="020E0802020502020306" pitchFamily="34" charset="0"/>
                <a:cs typeface="Aharoni" panose="02010803020104030203" pitchFamily="2" charset="-79"/>
              </a:rPr>
              <a:t>Energia</a:t>
            </a:r>
            <a:r>
              <a:rPr lang="en-GB" sz="1600" b="1" dirty="0" smtClean="0">
                <a:solidFill>
                  <a:schemeClr val="accent1"/>
                </a:solidFill>
                <a:latin typeface="Berlin Sans FB Demi" panose="020E0802020502020306" pitchFamily="34" charset="0"/>
                <a:cs typeface="Aharoni" panose="02010803020104030203" pitchFamily="2" charset="-79"/>
              </a:rPr>
              <a:t> </a:t>
            </a:r>
            <a:r>
              <a:rPr lang="en-GB" sz="1600" b="1" dirty="0" err="1" smtClean="0">
                <a:solidFill>
                  <a:schemeClr val="accent1"/>
                </a:solidFill>
                <a:latin typeface="Berlin Sans FB Demi" panose="020E0802020502020306" pitchFamily="34" charset="0"/>
                <a:cs typeface="Aharoni" panose="02010803020104030203" pitchFamily="2" charset="-79"/>
              </a:rPr>
              <a:t>Marinha</a:t>
            </a:r>
            <a:r>
              <a:rPr lang="en-GB" sz="1600" b="1" dirty="0" smtClean="0">
                <a:solidFill>
                  <a:schemeClr val="accent1"/>
                </a:solidFill>
                <a:latin typeface="Berlin Sans FB Demi" panose="020E0802020502020306" pitchFamily="34" charset="0"/>
                <a:cs typeface="Aharoni" panose="02010803020104030203" pitchFamily="2" charset="-79"/>
              </a:rPr>
              <a:t> </a:t>
            </a:r>
            <a:r>
              <a:rPr lang="en-GB" sz="1600" b="1" i="0" kern="1200" dirty="0" err="1" smtClean="0">
                <a:solidFill>
                  <a:schemeClr val="accent1"/>
                </a:solidFill>
                <a:effectLst/>
                <a:latin typeface="Berlin Sans FB Demi" panose="020E0802020502020306" pitchFamily="34" charset="0"/>
                <a:ea typeface="+mn-ea"/>
                <a:cs typeface="Aharoni" panose="02010803020104030203" pitchFamily="2" charset="-79"/>
              </a:rPr>
              <a:t>Renovável</a:t>
            </a:r>
            <a:r>
              <a:rPr lang="en-GB" sz="1600" b="1" i="0" kern="1200" dirty="0" smtClean="0">
                <a:solidFill>
                  <a:schemeClr val="accent1"/>
                </a:solidFill>
                <a:effectLst/>
                <a:latin typeface="Berlin Sans FB Demi" panose="020E0802020502020306" pitchFamily="34" charset="0"/>
                <a:ea typeface="+mn-ea"/>
                <a:cs typeface="Aharoni" panose="02010803020104030203" pitchFamily="2" charset="-79"/>
              </a:rPr>
              <a:t> </a:t>
            </a:r>
            <a:r>
              <a:rPr lang="en-GB" sz="1600" b="1" dirty="0" smtClean="0">
                <a:solidFill>
                  <a:schemeClr val="accent1"/>
                </a:solidFill>
                <a:latin typeface="Berlin Sans FB Demi" panose="020E0802020502020306" pitchFamily="34" charset="0"/>
                <a:cs typeface="Aharoni" panose="02010803020104030203" pitchFamily="2" charset="-79"/>
              </a:rPr>
              <a:t>no </a:t>
            </a:r>
            <a:r>
              <a:rPr lang="en-GB" sz="1600" b="1" dirty="0" err="1" smtClean="0">
                <a:solidFill>
                  <a:schemeClr val="accent1"/>
                </a:solidFill>
                <a:latin typeface="Berlin Sans FB Demi" panose="020E0802020502020306" pitchFamily="34" charset="0"/>
                <a:cs typeface="Aharoni" panose="02010803020104030203" pitchFamily="2" charset="-79"/>
              </a:rPr>
              <a:t>Brasil</a:t>
            </a:r>
            <a:r>
              <a:rPr lang="en-GB" sz="1600" b="1" dirty="0" smtClean="0">
                <a:solidFill>
                  <a:schemeClr val="accent1"/>
                </a:solidFill>
                <a:latin typeface="Berlin Sans FB Demi" panose="020E0802020502020306" pitchFamily="34" charset="0"/>
                <a:cs typeface="Aharoni" panose="02010803020104030203" pitchFamily="2" charset="-79"/>
              </a:rPr>
              <a:t>, 26 e 27 </a:t>
            </a:r>
            <a:r>
              <a:rPr lang="en-GB" sz="1600" b="1" dirty="0" err="1" smtClean="0">
                <a:solidFill>
                  <a:schemeClr val="accent1"/>
                </a:solidFill>
                <a:latin typeface="Berlin Sans FB Demi" panose="020E0802020502020306" pitchFamily="34" charset="0"/>
                <a:cs typeface="Aharoni" panose="02010803020104030203" pitchFamily="2" charset="-79"/>
              </a:rPr>
              <a:t>Maio</a:t>
            </a:r>
            <a:r>
              <a:rPr lang="en-GB" sz="1600" b="1" dirty="0" smtClean="0">
                <a:solidFill>
                  <a:schemeClr val="accent1"/>
                </a:solidFill>
                <a:latin typeface="Berlin Sans FB Demi" panose="020E0802020502020306" pitchFamily="34" charset="0"/>
                <a:cs typeface="Aharoni" panose="02010803020104030203" pitchFamily="2" charset="-79"/>
              </a:rPr>
              <a:t>, 2014 Belo Horizonte </a:t>
            </a:r>
            <a:endParaRPr lang="en-GB" sz="1600" b="1" dirty="0">
              <a:solidFill>
                <a:schemeClr val="accent1"/>
              </a:solidFill>
              <a:latin typeface="Berlin Sans FB Demi" panose="020E0802020502020306" pitchFamily="34" charset="0"/>
              <a:cs typeface="Aharoni" panose="02010803020104030203" pitchFamily="2" charset="-79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6093296"/>
            <a:ext cx="9144000" cy="764704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2867" y="6093296"/>
            <a:ext cx="749538" cy="720080"/>
          </a:xfrm>
          <a:prstGeom prst="rect">
            <a:avLst/>
          </a:prstGeom>
        </p:spPr>
      </p:pic>
      <p:pic>
        <p:nvPicPr>
          <p:cNvPr id="9" name="Picture 2" descr="logo puc-mina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07" y="6120681"/>
            <a:ext cx="734677" cy="692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177481" y="6273284"/>
            <a:ext cx="678903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600" b="1" dirty="0" err="1" smtClean="0">
                <a:solidFill>
                  <a:schemeClr val="accent1"/>
                </a:solidFill>
                <a:latin typeface="Berlin Sans FB Demi" panose="020E0802020502020306" pitchFamily="34" charset="0"/>
                <a:cs typeface="Aharoni" panose="02010803020104030203" pitchFamily="2" charset="-79"/>
              </a:rPr>
              <a:t>Energia</a:t>
            </a:r>
            <a:r>
              <a:rPr lang="en-GB" sz="1600" b="1" dirty="0" smtClean="0">
                <a:solidFill>
                  <a:schemeClr val="accent1"/>
                </a:solidFill>
                <a:latin typeface="Berlin Sans FB Demi" panose="020E0802020502020306" pitchFamily="34" charset="0"/>
                <a:cs typeface="Aharoni" panose="02010803020104030203" pitchFamily="2" charset="-79"/>
              </a:rPr>
              <a:t> </a:t>
            </a:r>
            <a:r>
              <a:rPr lang="en-GB" sz="1600" b="1" dirty="0" err="1" smtClean="0">
                <a:solidFill>
                  <a:schemeClr val="accent1"/>
                </a:solidFill>
                <a:latin typeface="Berlin Sans FB Demi" panose="020E0802020502020306" pitchFamily="34" charset="0"/>
                <a:cs typeface="Aharoni" panose="02010803020104030203" pitchFamily="2" charset="-79"/>
              </a:rPr>
              <a:t>Marinha</a:t>
            </a:r>
            <a:r>
              <a:rPr lang="en-GB" sz="1600" b="1" dirty="0" smtClean="0">
                <a:solidFill>
                  <a:schemeClr val="accent1"/>
                </a:solidFill>
                <a:latin typeface="Berlin Sans FB Demi" panose="020E0802020502020306" pitchFamily="34" charset="0"/>
                <a:cs typeface="Aharoni" panose="02010803020104030203" pitchFamily="2" charset="-79"/>
              </a:rPr>
              <a:t> </a:t>
            </a:r>
            <a:r>
              <a:rPr lang="en-GB" sz="1600" b="1" i="0" kern="1200" dirty="0" err="1" smtClean="0">
                <a:solidFill>
                  <a:schemeClr val="accent1"/>
                </a:solidFill>
                <a:effectLst/>
                <a:latin typeface="Berlin Sans FB Demi" panose="020E0802020502020306" pitchFamily="34" charset="0"/>
                <a:ea typeface="+mn-ea"/>
                <a:cs typeface="Aharoni" panose="02010803020104030203" pitchFamily="2" charset="-79"/>
              </a:rPr>
              <a:t>Renovável</a:t>
            </a:r>
            <a:r>
              <a:rPr lang="en-GB" sz="1600" b="1" i="0" kern="1200" dirty="0" smtClean="0">
                <a:solidFill>
                  <a:schemeClr val="accent1"/>
                </a:solidFill>
                <a:effectLst/>
                <a:latin typeface="Berlin Sans FB Demi" panose="020E0802020502020306" pitchFamily="34" charset="0"/>
                <a:ea typeface="+mn-ea"/>
                <a:cs typeface="Aharoni" panose="02010803020104030203" pitchFamily="2" charset="-79"/>
              </a:rPr>
              <a:t> </a:t>
            </a:r>
            <a:r>
              <a:rPr lang="en-GB" sz="1600" b="1" dirty="0" smtClean="0">
                <a:solidFill>
                  <a:schemeClr val="accent1"/>
                </a:solidFill>
                <a:latin typeface="Berlin Sans FB Demi" panose="020E0802020502020306" pitchFamily="34" charset="0"/>
                <a:cs typeface="Aharoni" panose="02010803020104030203" pitchFamily="2" charset="-79"/>
              </a:rPr>
              <a:t>no </a:t>
            </a:r>
            <a:r>
              <a:rPr lang="en-GB" sz="1600" b="1" dirty="0" err="1" smtClean="0">
                <a:solidFill>
                  <a:schemeClr val="accent1"/>
                </a:solidFill>
                <a:latin typeface="Berlin Sans FB Demi" panose="020E0802020502020306" pitchFamily="34" charset="0"/>
                <a:cs typeface="Aharoni" panose="02010803020104030203" pitchFamily="2" charset="-79"/>
              </a:rPr>
              <a:t>Brasil</a:t>
            </a:r>
            <a:r>
              <a:rPr lang="en-GB" sz="1600" b="1" dirty="0" smtClean="0">
                <a:solidFill>
                  <a:schemeClr val="accent1"/>
                </a:solidFill>
                <a:latin typeface="Berlin Sans FB Demi" panose="020E0802020502020306" pitchFamily="34" charset="0"/>
                <a:cs typeface="Aharoni" panose="02010803020104030203" pitchFamily="2" charset="-79"/>
              </a:rPr>
              <a:t>, 26 e 27 </a:t>
            </a:r>
            <a:r>
              <a:rPr lang="en-GB" sz="1600" b="1" dirty="0" err="1" smtClean="0">
                <a:solidFill>
                  <a:schemeClr val="accent1"/>
                </a:solidFill>
                <a:latin typeface="Berlin Sans FB Demi" panose="020E0802020502020306" pitchFamily="34" charset="0"/>
                <a:cs typeface="Aharoni" panose="02010803020104030203" pitchFamily="2" charset="-79"/>
              </a:rPr>
              <a:t>Maio</a:t>
            </a:r>
            <a:r>
              <a:rPr lang="en-GB" sz="1600" b="1" dirty="0" smtClean="0">
                <a:solidFill>
                  <a:schemeClr val="accent1"/>
                </a:solidFill>
                <a:latin typeface="Berlin Sans FB Demi" panose="020E0802020502020306" pitchFamily="34" charset="0"/>
                <a:cs typeface="Aharoni" panose="02010803020104030203" pitchFamily="2" charset="-79"/>
              </a:rPr>
              <a:t>, 2014 Belo Horizonte </a:t>
            </a:r>
            <a:endParaRPr lang="en-GB" sz="1600" b="1" dirty="0">
              <a:solidFill>
                <a:schemeClr val="accent1"/>
              </a:solidFill>
              <a:latin typeface="Berlin Sans FB Demi" panose="020E0802020502020306" pitchFamily="34" charset="0"/>
              <a:cs typeface="Aharoni" panose="02010803020104030203" pitchFamily="2" charset="-79"/>
            </a:endParaRPr>
          </a:p>
        </p:txBody>
      </p:sp>
      <p:sp>
        <p:nvSpPr>
          <p:cNvPr id="13" name="Rectangle 12"/>
          <p:cNvSpPr/>
          <p:nvPr userDrawn="1"/>
        </p:nvSpPr>
        <p:spPr>
          <a:xfrm>
            <a:off x="0" y="6093296"/>
            <a:ext cx="9144000" cy="764704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2867" y="6093296"/>
            <a:ext cx="749538" cy="720080"/>
          </a:xfrm>
          <a:prstGeom prst="rect">
            <a:avLst/>
          </a:prstGeom>
        </p:spPr>
      </p:pic>
      <p:pic>
        <p:nvPicPr>
          <p:cNvPr id="15" name="Picture 2" descr="logo puc-minas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07" y="6120681"/>
            <a:ext cx="734677" cy="692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/>
          <p:cNvSpPr txBox="1"/>
          <p:nvPr userDrawn="1"/>
        </p:nvSpPr>
        <p:spPr>
          <a:xfrm>
            <a:off x="1177481" y="6273284"/>
            <a:ext cx="678903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600" b="1" dirty="0" err="1" smtClean="0">
                <a:solidFill>
                  <a:schemeClr val="accent1"/>
                </a:solidFill>
                <a:latin typeface="Berlin Sans FB Demi" panose="020E0802020502020306" pitchFamily="34" charset="0"/>
                <a:cs typeface="Aharoni" panose="02010803020104030203" pitchFamily="2" charset="-79"/>
              </a:rPr>
              <a:t>Energia</a:t>
            </a:r>
            <a:r>
              <a:rPr lang="en-GB" sz="1600" b="1" dirty="0" smtClean="0">
                <a:solidFill>
                  <a:schemeClr val="accent1"/>
                </a:solidFill>
                <a:latin typeface="Berlin Sans FB Demi" panose="020E0802020502020306" pitchFamily="34" charset="0"/>
                <a:cs typeface="Aharoni" panose="02010803020104030203" pitchFamily="2" charset="-79"/>
              </a:rPr>
              <a:t> </a:t>
            </a:r>
            <a:r>
              <a:rPr lang="en-GB" sz="1600" b="1" dirty="0" err="1" smtClean="0">
                <a:solidFill>
                  <a:schemeClr val="accent1"/>
                </a:solidFill>
                <a:latin typeface="Berlin Sans FB Demi" panose="020E0802020502020306" pitchFamily="34" charset="0"/>
                <a:cs typeface="Aharoni" panose="02010803020104030203" pitchFamily="2" charset="-79"/>
              </a:rPr>
              <a:t>Marinha</a:t>
            </a:r>
            <a:r>
              <a:rPr lang="en-GB" sz="1600" b="1" dirty="0" smtClean="0">
                <a:solidFill>
                  <a:schemeClr val="accent1"/>
                </a:solidFill>
                <a:latin typeface="Berlin Sans FB Demi" panose="020E0802020502020306" pitchFamily="34" charset="0"/>
                <a:cs typeface="Aharoni" panose="02010803020104030203" pitchFamily="2" charset="-79"/>
              </a:rPr>
              <a:t> </a:t>
            </a:r>
            <a:r>
              <a:rPr lang="en-GB" sz="1600" b="1" i="0" kern="1200" dirty="0" err="1" smtClean="0">
                <a:solidFill>
                  <a:schemeClr val="accent1"/>
                </a:solidFill>
                <a:effectLst/>
                <a:latin typeface="Berlin Sans FB Demi" panose="020E0802020502020306" pitchFamily="34" charset="0"/>
                <a:ea typeface="+mn-ea"/>
                <a:cs typeface="Aharoni" panose="02010803020104030203" pitchFamily="2" charset="-79"/>
              </a:rPr>
              <a:t>Renovável</a:t>
            </a:r>
            <a:r>
              <a:rPr lang="en-GB" sz="1600" b="1" i="0" kern="1200" dirty="0" smtClean="0">
                <a:solidFill>
                  <a:schemeClr val="accent1"/>
                </a:solidFill>
                <a:effectLst/>
                <a:latin typeface="Berlin Sans FB Demi" panose="020E0802020502020306" pitchFamily="34" charset="0"/>
                <a:ea typeface="+mn-ea"/>
                <a:cs typeface="Aharoni" panose="02010803020104030203" pitchFamily="2" charset="-79"/>
              </a:rPr>
              <a:t> </a:t>
            </a:r>
            <a:r>
              <a:rPr lang="en-GB" sz="1600" b="1" dirty="0" smtClean="0">
                <a:solidFill>
                  <a:schemeClr val="accent1"/>
                </a:solidFill>
                <a:latin typeface="Berlin Sans FB Demi" panose="020E0802020502020306" pitchFamily="34" charset="0"/>
                <a:cs typeface="Aharoni" panose="02010803020104030203" pitchFamily="2" charset="-79"/>
              </a:rPr>
              <a:t>no </a:t>
            </a:r>
            <a:r>
              <a:rPr lang="en-GB" sz="1600" b="1" dirty="0" err="1" smtClean="0">
                <a:solidFill>
                  <a:schemeClr val="accent1"/>
                </a:solidFill>
                <a:latin typeface="Berlin Sans FB Demi" panose="020E0802020502020306" pitchFamily="34" charset="0"/>
                <a:cs typeface="Aharoni" panose="02010803020104030203" pitchFamily="2" charset="-79"/>
              </a:rPr>
              <a:t>Brasil</a:t>
            </a:r>
            <a:r>
              <a:rPr lang="en-GB" sz="1600" b="1" dirty="0" smtClean="0">
                <a:solidFill>
                  <a:schemeClr val="accent1"/>
                </a:solidFill>
                <a:latin typeface="Berlin Sans FB Demi" panose="020E0802020502020306" pitchFamily="34" charset="0"/>
                <a:cs typeface="Aharoni" panose="02010803020104030203" pitchFamily="2" charset="-79"/>
              </a:rPr>
              <a:t>, 26 e 27 </a:t>
            </a:r>
            <a:r>
              <a:rPr lang="en-GB" sz="1600" b="1" dirty="0" err="1" smtClean="0">
                <a:solidFill>
                  <a:schemeClr val="accent1"/>
                </a:solidFill>
                <a:latin typeface="Berlin Sans FB Demi" panose="020E0802020502020306" pitchFamily="34" charset="0"/>
                <a:cs typeface="Aharoni" panose="02010803020104030203" pitchFamily="2" charset="-79"/>
              </a:rPr>
              <a:t>Maio</a:t>
            </a:r>
            <a:r>
              <a:rPr lang="en-GB" sz="1600" b="1" dirty="0" smtClean="0">
                <a:solidFill>
                  <a:schemeClr val="accent1"/>
                </a:solidFill>
                <a:latin typeface="Berlin Sans FB Demi" panose="020E0802020502020306" pitchFamily="34" charset="0"/>
                <a:cs typeface="Aharoni" panose="02010803020104030203" pitchFamily="2" charset="-79"/>
              </a:rPr>
              <a:t>, 2014 Belo Horizonte </a:t>
            </a:r>
            <a:endParaRPr lang="en-GB" sz="1600" b="1" dirty="0">
              <a:solidFill>
                <a:schemeClr val="accent1"/>
              </a:solidFill>
              <a:latin typeface="Berlin Sans FB Demi" panose="020E0802020502020306" pitchFamily="34" charset="0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41148265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_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58694244"/>
      </p:ext>
    </p:extLst>
  </p:cSld>
  <p:clrMapOvr>
    <a:masterClrMapping/>
  </p:clrMapOvr>
  <p:transition xmlns:p14="http://schemas.microsoft.com/office/powerpoint/2010/main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1474383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58694244"/>
      </p:ext>
    </p:extLst>
  </p:cSld>
  <p:clrMapOvr>
    <a:masterClrMapping/>
  </p:clrMapOvr>
  <p:transition xmlns:p14="http://schemas.microsoft.com/office/powerpoint/2010/main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1474383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1833544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0FFD06-149B-6A49-92C9-0362CE8D987F}" type="datetimeFigureOut">
              <a:rPr lang="en-US" smtClean="0"/>
              <a:t>6/2/14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EF9963-CF0C-1B41-853B-061827D09D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35807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0FFD06-149B-6A49-92C9-0362CE8D987F}" type="datetimeFigureOut">
              <a:rPr lang="en-US" smtClean="0"/>
              <a:t>6/2/14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EF9963-CF0C-1B41-853B-061827D09D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28854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1658BA-8817-4785-8D5E-8597C8694682}" type="datetimeFigureOut">
              <a:rPr lang="en-GB" smtClean="0"/>
              <a:t>6/2/14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46003-575C-404B-A81A-A6CB2EB61B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645000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0FFD06-149B-6A49-92C9-0362CE8D987F}" type="datetimeFigureOut">
              <a:rPr lang="en-US" smtClean="0"/>
              <a:t>6/2/14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EF9963-CF0C-1B41-853B-061827D09D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1107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0FFD06-149B-6A49-92C9-0362CE8D987F}" type="datetimeFigureOut">
              <a:rPr lang="en-US" smtClean="0"/>
              <a:t>6/2/14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EF9963-CF0C-1B41-853B-061827D09D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98674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0FFD06-149B-6A49-92C9-0362CE8D987F}" type="datetimeFigureOut">
              <a:rPr lang="en-US" smtClean="0"/>
              <a:t>6/2/14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EF9963-CF0C-1B41-853B-061827D09D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91555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0FFD06-149B-6A49-92C9-0362CE8D987F}" type="datetimeFigureOut">
              <a:rPr lang="en-US" smtClean="0"/>
              <a:t>6/2/14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EF9963-CF0C-1B41-853B-061827D09D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74236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0FFD06-149B-6A49-92C9-0362CE8D987F}" type="datetimeFigureOut">
              <a:rPr lang="en-US" smtClean="0"/>
              <a:t>6/2/14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EF9963-CF0C-1B41-853B-061827D09D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55253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0FFD06-149B-6A49-92C9-0362CE8D987F}" type="datetimeFigureOut">
              <a:rPr lang="en-US" smtClean="0"/>
              <a:t>6/2/14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EF9963-CF0C-1B41-853B-061827D09D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00571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2" r:id="rId1"/>
    <p:sldLayoutId id="2147483833" r:id="rId2"/>
    <p:sldLayoutId id="2147483834" r:id="rId3"/>
    <p:sldLayoutId id="2147483835" r:id="rId4"/>
    <p:sldLayoutId id="2147483836" r:id="rId5"/>
    <p:sldLayoutId id="2147483837" r:id="rId6"/>
    <p:sldLayoutId id="2147483838" r:id="rId7"/>
    <p:sldLayoutId id="2147483839" r:id="rId8"/>
    <p:sldLayoutId id="2147483840" r:id="rId9"/>
    <p:sldLayoutId id="2147483841" r:id="rId10"/>
    <p:sldLayoutId id="2147483842" r:id="rId11"/>
    <p:sldLayoutId id="2147483845" r:id="rId12"/>
    <p:sldLayoutId id="2147483846" r:id="rId13"/>
    <p:sldLayoutId id="2147483847" r:id="rId14"/>
    <p:sldLayoutId id="2147483717" r:id="rId15"/>
    <p:sldLayoutId id="2147483718" r:id="rId16"/>
    <p:sldLayoutId id="2147483849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png"/><Relationship Id="rId3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4" Type="http://schemas.openxmlformats.org/officeDocument/2006/relationships/image" Target="../media/image3.png"/><Relationship Id="rId5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gi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png"/><Relationship Id="rId3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png"/><Relationship Id="rId3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4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4" Type="http://schemas.openxmlformats.org/officeDocument/2006/relationships/image" Target="../media/image20.jpeg"/><Relationship Id="rId5" Type="http://schemas.openxmlformats.org/officeDocument/2006/relationships/image" Target="../media/image21.jpeg"/><Relationship Id="rId6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4" Type="http://schemas.openxmlformats.org/officeDocument/2006/relationships/image" Target="../media/image25.jpeg"/><Relationship Id="rId5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7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8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png"/><Relationship Id="rId3" Type="http://schemas.openxmlformats.org/officeDocument/2006/relationships/image" Target="../media/image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29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wmf"/><Relationship Id="rId4" Type="http://schemas.openxmlformats.org/officeDocument/2006/relationships/image" Target="../media/image33.wmf"/><Relationship Id="rId5" Type="http://schemas.openxmlformats.org/officeDocument/2006/relationships/image" Target="../media/image34.jpeg"/><Relationship Id="rId6" Type="http://schemas.openxmlformats.org/officeDocument/2006/relationships/image" Target="../media/image35.w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w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36.png"/><Relationship Id="rId5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4" Type="http://schemas.openxmlformats.org/officeDocument/2006/relationships/image" Target="../media/image39.jpeg"/><Relationship Id="rId5" Type="http://schemas.openxmlformats.org/officeDocument/2006/relationships/image" Target="../media/image40.jpeg"/><Relationship Id="rId6" Type="http://schemas.openxmlformats.org/officeDocument/2006/relationships/image" Target="../media/image41.jpeg"/><Relationship Id="rId7" Type="http://schemas.openxmlformats.org/officeDocument/2006/relationships/image" Target="../media/image42.jpeg"/><Relationship Id="rId8" Type="http://schemas.openxmlformats.org/officeDocument/2006/relationships/image" Target="../media/image43.jpeg"/><Relationship Id="rId9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4" Type="http://schemas.openxmlformats.org/officeDocument/2006/relationships/image" Target="../media/image3.png"/><Relationship Id="rId5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3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47.tif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4" Type="http://schemas.openxmlformats.org/officeDocument/2006/relationships/image" Target="../media/image3.png"/><Relationship Id="rId5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3" Type="http://schemas.openxmlformats.org/officeDocument/2006/relationships/image" Target="../media/image5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9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4" Type="http://schemas.openxmlformats.org/officeDocument/2006/relationships/image" Target="../media/image51.png"/><Relationship Id="rId5" Type="http://schemas.openxmlformats.org/officeDocument/2006/relationships/image" Target="../media/image3.png"/><Relationship Id="rId6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4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4" Type="http://schemas.openxmlformats.org/officeDocument/2006/relationships/image" Target="../media/image55.png"/><Relationship Id="rId5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12.xml"/><Relationship Id="rId2" Type="http://schemas.openxmlformats.org/officeDocument/2006/relationships/chart" Target="../charts/char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.png"/><Relationship Id="rId3" Type="http://schemas.openxmlformats.org/officeDocument/2006/relationships/image" Target="../media/image5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1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1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58.jp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59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4" Type="http://schemas.openxmlformats.org/officeDocument/2006/relationships/image" Target="../media/image3.png"/><Relationship Id="rId5" Type="http://schemas.openxmlformats.org/officeDocument/2006/relationships/image" Target="../media/image5.pn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60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4" Type="http://schemas.openxmlformats.org/officeDocument/2006/relationships/image" Target="../media/image3.png"/><Relationship Id="rId5" Type="http://schemas.openxmlformats.org/officeDocument/2006/relationships/image" Target="../media/image5.pn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62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4" Type="http://schemas.openxmlformats.org/officeDocument/2006/relationships/image" Target="../media/image3.png"/><Relationship Id="rId5" Type="http://schemas.openxmlformats.org/officeDocument/2006/relationships/image" Target="../media/image5.pn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64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4" Type="http://schemas.openxmlformats.org/officeDocument/2006/relationships/image" Target="../media/image3.png"/><Relationship Id="rId5" Type="http://schemas.openxmlformats.org/officeDocument/2006/relationships/image" Target="../media/image5.pn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6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sru.strath.ac.uk/EandE/Web_sites/05-06/marine_renewables/technology/vertaxis.htm" TargetMode="External"/><Relationship Id="rId4" Type="http://schemas.openxmlformats.org/officeDocument/2006/relationships/image" Target="../media/image69.jpeg"/><Relationship Id="rId5" Type="http://schemas.openxmlformats.org/officeDocument/2006/relationships/image" Target="../media/image3.png"/><Relationship Id="rId6" Type="http://schemas.openxmlformats.org/officeDocument/2006/relationships/image" Target="../media/image5.pn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68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gif"/><Relationship Id="rId4" Type="http://schemas.openxmlformats.org/officeDocument/2006/relationships/image" Target="../media/image71.jpeg"/><Relationship Id="rId5" Type="http://schemas.openxmlformats.org/officeDocument/2006/relationships/hyperlink" Target="http://www.bluewater.com/new-energy/bluetec/" TargetMode="External"/><Relationship Id="rId6" Type="http://schemas.openxmlformats.org/officeDocument/2006/relationships/image" Target="../media/image3.png"/><Relationship Id="rId7" Type="http://schemas.openxmlformats.org/officeDocument/2006/relationships/image" Target="../media/image5.png"/><Relationship Id="rId1" Type="http://schemas.openxmlformats.org/officeDocument/2006/relationships/slideLayout" Target="../slideLayouts/slideLayout12.xml"/><Relationship Id="rId2" Type="http://schemas.openxmlformats.org/officeDocument/2006/relationships/hyperlink" Target="http://www.el.angstrom.uu.se/forskningsprojekt/Electric%20power%20generation%20from%20marine%20currents.html" TargetMode="Externa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72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7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4" Type="http://schemas.openxmlformats.org/officeDocument/2006/relationships/image" Target="../media/image9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err="1" smtClean="0"/>
              <a:t>Energias</a:t>
            </a:r>
            <a:r>
              <a:rPr lang="en-US" b="1" dirty="0" smtClean="0"/>
              <a:t> </a:t>
            </a:r>
            <a:r>
              <a:rPr lang="en-US" b="1" dirty="0" err="1" smtClean="0"/>
              <a:t>Marinhas</a:t>
            </a:r>
            <a:r>
              <a:rPr lang="en-US" b="1" dirty="0" smtClean="0"/>
              <a:t> </a:t>
            </a:r>
            <a:r>
              <a:rPr lang="en-US" b="1" dirty="0" err="1" smtClean="0"/>
              <a:t>Renovaveis</a:t>
            </a:r>
            <a:r>
              <a:rPr lang="en-US" b="1" dirty="0" smtClean="0"/>
              <a:t> e a </a:t>
            </a:r>
            <a:r>
              <a:rPr lang="en-US" b="1" dirty="0" err="1" smtClean="0"/>
              <a:t>Microgeracao</a:t>
            </a:r>
            <a:r>
              <a:rPr lang="en-US" b="1" dirty="0" smtClean="0"/>
              <a:t> de </a:t>
            </a:r>
            <a:r>
              <a:rPr lang="en-US" b="1" dirty="0" err="1"/>
              <a:t>E</a:t>
            </a:r>
            <a:r>
              <a:rPr lang="en-US" b="1" dirty="0" err="1" smtClean="0"/>
              <a:t>nergia</a:t>
            </a:r>
            <a:r>
              <a:rPr lang="en-US" b="1" dirty="0" smtClean="0"/>
              <a:t> </a:t>
            </a:r>
            <a:r>
              <a:rPr lang="en-US" b="1" dirty="0" err="1" smtClean="0"/>
              <a:t>em</a:t>
            </a:r>
            <a:r>
              <a:rPr lang="en-US" b="1" dirty="0" smtClean="0"/>
              <a:t> Rios 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191000"/>
            <a:ext cx="6400800" cy="685800"/>
          </a:xfrm>
        </p:spPr>
        <p:txBody>
          <a:bodyPr/>
          <a:lstStyle/>
          <a:p>
            <a:r>
              <a:rPr lang="en-US" dirty="0" smtClean="0"/>
              <a:t>Luciana Bassi Marinho Pires</a:t>
            </a:r>
            <a:endParaRPr lang="en-US" dirty="0"/>
          </a:p>
        </p:txBody>
      </p:sp>
      <p:pic>
        <p:nvPicPr>
          <p:cNvPr id="4" name="Picture 3" descr="Screen Shot 2014-06-01 at 5.48.33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805071"/>
          </a:xfrm>
          <a:prstGeom prst="rect">
            <a:avLst/>
          </a:prstGeom>
        </p:spPr>
      </p:pic>
      <p:pic>
        <p:nvPicPr>
          <p:cNvPr id="5" name="Picture 2" descr="C:\Users\Thorsten\JustCloudBackup\projects\GoMIR\download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 bwMode="auto">
          <a:xfrm>
            <a:off x="3048000" y="5230875"/>
            <a:ext cx="3341249" cy="1604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12198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678"/>
            <a:ext cx="9144000" cy="484188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pt-BR" dirty="0" smtClean="0"/>
              <a:t> </a:t>
            </a:r>
            <a:r>
              <a:rPr lang="pt-BR" sz="3600" b="1" dirty="0" smtClean="0">
                <a:solidFill>
                  <a:srgbClr val="00504E"/>
                </a:solidFill>
              </a:rPr>
              <a:t>Análise da estação chuvosa – Atual conjuntura</a:t>
            </a:r>
          </a:p>
        </p:txBody>
      </p:sp>
      <p:grpSp>
        <p:nvGrpSpPr>
          <p:cNvPr id="2" name="Grupo 1"/>
          <p:cNvGrpSpPr/>
          <p:nvPr/>
        </p:nvGrpSpPr>
        <p:grpSpPr>
          <a:xfrm>
            <a:off x="3581400" y="457200"/>
            <a:ext cx="4980759" cy="5084337"/>
            <a:chOff x="2136677" y="1412776"/>
            <a:chExt cx="4980759" cy="5084337"/>
          </a:xfrm>
        </p:grpSpPr>
        <p:pic>
          <p:nvPicPr>
            <p:cNvPr id="9267" name="Picture 51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36677" y="1412776"/>
              <a:ext cx="4453766" cy="50843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9268" name="Picture 5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44208" y="1412776"/>
              <a:ext cx="673228" cy="507692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13" name="Rectangle 3"/>
          <p:cNvSpPr txBox="1">
            <a:spLocks noChangeArrowheads="1"/>
          </p:cNvSpPr>
          <p:nvPr/>
        </p:nvSpPr>
        <p:spPr bwMode="auto">
          <a:xfrm>
            <a:off x="533400" y="1066800"/>
            <a:ext cx="2880122" cy="1440160"/>
          </a:xfrm>
          <a:prstGeom prst="rect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algn="ctr" eaLnBrk="1" hangingPunct="1">
              <a:spcAft>
                <a:spcPct val="100000"/>
              </a:spcAft>
              <a:buNone/>
            </a:pPr>
            <a:r>
              <a:rPr lang="pt-BR" sz="1800" dirty="0" smtClean="0">
                <a:solidFill>
                  <a:srgbClr val="00504E"/>
                </a:solidFill>
              </a:rPr>
              <a:t>Importantes bacias hidrográficas receberam chuvas muito abaixo da média entre novembro de 2013 e abril de 2014</a:t>
            </a:r>
          </a:p>
        </p:txBody>
      </p:sp>
      <p:pic>
        <p:nvPicPr>
          <p:cNvPr id="8" name="Picture 7" descr="Screen Shot 2014-06-01 at 5.48.33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86400"/>
            <a:ext cx="9144000" cy="1371600"/>
          </a:xfrm>
          <a:prstGeom prst="rect">
            <a:avLst/>
          </a:prstGeom>
        </p:spPr>
      </p:pic>
      <p:pic>
        <p:nvPicPr>
          <p:cNvPr id="9" name="Picture 8" descr="http://www.walesinternationalconsortium.com/images/logo-cardiff.gif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48600" y="5562600"/>
            <a:ext cx="1109345" cy="1171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520679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3400" y="2057400"/>
            <a:ext cx="8136904" cy="1470025"/>
          </a:xfrm>
        </p:spPr>
        <p:txBody>
          <a:bodyPr>
            <a:normAutofit/>
          </a:bodyPr>
          <a:lstStyle/>
          <a:p>
            <a:r>
              <a:rPr lang="en-GB" b="1" dirty="0" err="1" smtClean="0"/>
              <a:t>Por</a:t>
            </a:r>
            <a:r>
              <a:rPr lang="en-GB" b="1" dirty="0" smtClean="0"/>
              <a:t> </a:t>
            </a:r>
            <a:r>
              <a:rPr lang="en-GB" b="1" dirty="0" err="1" smtClean="0"/>
              <a:t>que</a:t>
            </a:r>
            <a:r>
              <a:rPr lang="en-GB" b="1" dirty="0" smtClean="0"/>
              <a:t> </a:t>
            </a:r>
            <a:r>
              <a:rPr lang="en-GB" b="1" dirty="0" err="1" smtClean="0"/>
              <a:t>nao</a:t>
            </a:r>
            <a:r>
              <a:rPr lang="en-GB" b="1" dirty="0" smtClean="0"/>
              <a:t> </a:t>
            </a:r>
            <a:r>
              <a:rPr lang="en-GB" b="1" dirty="0" err="1" smtClean="0"/>
              <a:t>aproveitar</a:t>
            </a:r>
            <a:r>
              <a:rPr lang="en-GB" b="1" dirty="0" smtClean="0"/>
              <a:t> a </a:t>
            </a:r>
            <a:r>
              <a:rPr lang="en-GB" b="1" dirty="0" err="1" smtClean="0"/>
              <a:t>energia</a:t>
            </a:r>
            <a:r>
              <a:rPr lang="en-GB" b="1" dirty="0" smtClean="0"/>
              <a:t> do </a:t>
            </a:r>
            <a:r>
              <a:rPr lang="en-GB" b="1" dirty="0" err="1" smtClean="0"/>
              <a:t>oceano</a:t>
            </a:r>
            <a:r>
              <a:rPr lang="en-GB" b="1" dirty="0" smtClean="0"/>
              <a:t>? </a:t>
            </a:r>
            <a:endParaRPr lang="en-GB" b="1" dirty="0"/>
          </a:p>
        </p:txBody>
      </p:sp>
      <p:sp>
        <p:nvSpPr>
          <p:cNvPr id="3" name="Rectangle 2"/>
          <p:cNvSpPr/>
          <p:nvPr/>
        </p:nvSpPr>
        <p:spPr>
          <a:xfrm>
            <a:off x="6300192" y="0"/>
            <a:ext cx="2843808" cy="14847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6" name="Picture 5" descr="Screen Shot 2014-06-01 at 5.48.33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86400"/>
            <a:ext cx="9144000" cy="1371600"/>
          </a:xfrm>
          <a:prstGeom prst="rect">
            <a:avLst/>
          </a:prstGeom>
        </p:spPr>
      </p:pic>
      <p:pic>
        <p:nvPicPr>
          <p:cNvPr id="7" name="Picture 6" descr="http://www.walesinternationalconsortium.com/images/logo-cardiff.gif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48600" y="5562600"/>
            <a:ext cx="1109345" cy="1171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8130470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-95249"/>
            <a:ext cx="9067800" cy="704850"/>
          </a:xfrm>
        </p:spPr>
        <p:txBody>
          <a:bodyPr>
            <a:normAutofit/>
          </a:bodyPr>
          <a:lstStyle/>
          <a:p>
            <a:pPr eaLnBrk="1" hangingPunct="1"/>
            <a:r>
              <a:rPr lang="en-GB" sz="4000" b="1" dirty="0" err="1" smtClean="0"/>
              <a:t>Consideracoes</a:t>
            </a:r>
            <a:r>
              <a:rPr lang="en-GB" sz="4000" b="1" dirty="0" smtClean="0"/>
              <a:t> </a:t>
            </a:r>
            <a:r>
              <a:rPr lang="en-GB" sz="4000" b="1" dirty="0" err="1" smtClean="0"/>
              <a:t>Importantes</a:t>
            </a:r>
            <a:endParaRPr lang="en-GB" sz="4000" b="1" dirty="0" smtClean="0"/>
          </a:p>
        </p:txBody>
      </p:sp>
      <p:sp>
        <p:nvSpPr>
          <p:cNvPr id="4402179" name="Rectangle 3"/>
          <p:cNvSpPr>
            <a:spLocks noGrp="1" noChangeArrowheads="1"/>
          </p:cNvSpPr>
          <p:nvPr>
            <p:ph idx="1"/>
          </p:nvPr>
        </p:nvSpPr>
        <p:spPr>
          <a:xfrm>
            <a:off x="0" y="533400"/>
            <a:ext cx="9144000" cy="5126037"/>
          </a:xfrm>
        </p:spPr>
        <p:txBody>
          <a:bodyPr>
            <a:normAutofit fontScale="92500" lnSpcReduction="10000"/>
          </a:bodyPr>
          <a:lstStyle/>
          <a:p>
            <a:pPr algn="just"/>
            <a:r>
              <a:rPr lang="en-US" sz="2400" dirty="0" err="1"/>
              <a:t>crescimento</a:t>
            </a:r>
            <a:r>
              <a:rPr lang="en-US" sz="2400" dirty="0"/>
              <a:t> </a:t>
            </a:r>
            <a:r>
              <a:rPr lang="en-US" sz="2400" dirty="0" err="1"/>
              <a:t>mundial</a:t>
            </a:r>
            <a:r>
              <a:rPr lang="en-US" sz="2400" dirty="0"/>
              <a:t> </a:t>
            </a:r>
            <a:r>
              <a:rPr lang="en-US" sz="2400" dirty="0" err="1"/>
              <a:t>aumenta</a:t>
            </a:r>
            <a:r>
              <a:rPr lang="en-US" sz="2400" dirty="0"/>
              <a:t> a </a:t>
            </a:r>
            <a:r>
              <a:rPr lang="en-US" sz="2400" dirty="0" err="1"/>
              <a:t>demanda</a:t>
            </a:r>
            <a:r>
              <a:rPr lang="en-US" sz="2400" dirty="0"/>
              <a:t> de </a:t>
            </a:r>
            <a:r>
              <a:rPr lang="en-US" sz="2400" dirty="0" err="1"/>
              <a:t>energia</a:t>
            </a:r>
            <a:r>
              <a:rPr lang="en-US" sz="2400" dirty="0"/>
              <a:t>, </a:t>
            </a:r>
            <a:r>
              <a:rPr lang="en-US" sz="2400" dirty="0" err="1"/>
              <a:t>em</a:t>
            </a:r>
            <a:r>
              <a:rPr lang="en-US" sz="2400" dirty="0"/>
              <a:t> particular, </a:t>
            </a:r>
            <a:r>
              <a:rPr lang="en-US" sz="2400" dirty="0" err="1"/>
              <a:t>nas</a:t>
            </a:r>
            <a:r>
              <a:rPr lang="en-US" sz="2400" dirty="0"/>
              <a:t> </a:t>
            </a:r>
            <a:r>
              <a:rPr lang="en-US" sz="2400" dirty="0" err="1"/>
              <a:t>economias</a:t>
            </a:r>
            <a:r>
              <a:rPr lang="en-US" sz="2400" dirty="0"/>
              <a:t> </a:t>
            </a:r>
            <a:r>
              <a:rPr lang="en-US" sz="2400" dirty="0" err="1"/>
              <a:t>dinâmicas</a:t>
            </a:r>
            <a:r>
              <a:rPr lang="en-US" sz="2400" dirty="0"/>
              <a:t>, </a:t>
            </a:r>
            <a:r>
              <a:rPr lang="en-US" sz="2400" dirty="0" err="1"/>
              <a:t>por</a:t>
            </a:r>
            <a:r>
              <a:rPr lang="en-US" sz="2400" dirty="0"/>
              <a:t> </a:t>
            </a:r>
            <a:r>
              <a:rPr lang="en-US" sz="2400" dirty="0" err="1"/>
              <a:t>exemplo</a:t>
            </a:r>
            <a:r>
              <a:rPr lang="en-US" sz="2400" dirty="0"/>
              <a:t>, China </a:t>
            </a:r>
          </a:p>
          <a:p>
            <a:pPr algn="just">
              <a:spcBef>
                <a:spcPts val="1800"/>
              </a:spcBef>
            </a:pPr>
            <a:r>
              <a:rPr lang="en-US" sz="2400" dirty="0"/>
              <a:t>As </a:t>
            </a:r>
            <a:r>
              <a:rPr lang="en-US" sz="2400" dirty="0" err="1"/>
              <a:t>mudanças</a:t>
            </a:r>
            <a:r>
              <a:rPr lang="en-US" sz="2400" dirty="0"/>
              <a:t> </a:t>
            </a:r>
            <a:r>
              <a:rPr lang="en-US" sz="2400" dirty="0" err="1"/>
              <a:t>climáticas</a:t>
            </a:r>
            <a:r>
              <a:rPr lang="en-US" sz="2400" dirty="0"/>
              <a:t> e o </a:t>
            </a:r>
            <a:r>
              <a:rPr lang="en-US" sz="2400" dirty="0" err="1"/>
              <a:t>crescimento</a:t>
            </a:r>
            <a:r>
              <a:rPr lang="en-US" sz="2400" dirty="0"/>
              <a:t> da </a:t>
            </a:r>
            <a:r>
              <a:rPr lang="en-US" sz="2400" dirty="0" err="1" smtClean="0"/>
              <a:t>população</a:t>
            </a:r>
            <a:r>
              <a:rPr lang="en-US" sz="2400" dirty="0" smtClean="0"/>
              <a:t> </a:t>
            </a:r>
            <a:r>
              <a:rPr lang="en-US" sz="2400" dirty="0" err="1"/>
              <a:t>estao</a:t>
            </a:r>
            <a:r>
              <a:rPr lang="en-US" sz="2400" dirty="0"/>
              <a:t> </a:t>
            </a:r>
            <a:r>
              <a:rPr lang="en-US" sz="2400" dirty="0" err="1"/>
              <a:t>levando</a:t>
            </a:r>
            <a:r>
              <a:rPr lang="en-US" sz="2400" dirty="0"/>
              <a:t> a um </a:t>
            </a:r>
            <a:r>
              <a:rPr lang="en-US" sz="2400" dirty="0" err="1"/>
              <a:t>aumento</a:t>
            </a:r>
            <a:r>
              <a:rPr lang="en-US" sz="2400" dirty="0"/>
              <a:t> </a:t>
            </a:r>
            <a:r>
              <a:rPr lang="en-US" sz="2400" dirty="0" err="1"/>
              <a:t>na</a:t>
            </a:r>
            <a:r>
              <a:rPr lang="en-US" sz="2400" dirty="0"/>
              <a:t> </a:t>
            </a:r>
            <a:r>
              <a:rPr lang="en-US" sz="2400" dirty="0" err="1"/>
              <a:t>demanda</a:t>
            </a:r>
            <a:r>
              <a:rPr lang="en-US" sz="2400" dirty="0"/>
              <a:t> de </a:t>
            </a:r>
            <a:r>
              <a:rPr lang="en-US" sz="2400" dirty="0" err="1"/>
              <a:t>energia</a:t>
            </a:r>
            <a:r>
              <a:rPr lang="en-US" sz="2400" dirty="0"/>
              <a:t> </a:t>
            </a:r>
          </a:p>
          <a:p>
            <a:pPr algn="just">
              <a:spcBef>
                <a:spcPts val="1800"/>
              </a:spcBef>
            </a:pPr>
            <a:r>
              <a:rPr lang="en-US" sz="2400" dirty="0"/>
              <a:t>A </a:t>
            </a:r>
            <a:r>
              <a:rPr lang="en-US" sz="2400" dirty="0" err="1"/>
              <a:t>descarbonização</a:t>
            </a:r>
            <a:r>
              <a:rPr lang="en-US" sz="2400" dirty="0"/>
              <a:t> da </a:t>
            </a:r>
            <a:r>
              <a:rPr lang="en-US" sz="2400" dirty="0" err="1"/>
              <a:t>energia</a:t>
            </a:r>
            <a:r>
              <a:rPr lang="en-US" sz="2400" dirty="0"/>
              <a:t> – </a:t>
            </a:r>
            <a:r>
              <a:rPr lang="en-US" sz="2400" dirty="0" err="1"/>
              <a:t>causa</a:t>
            </a:r>
            <a:r>
              <a:rPr lang="en-US" sz="2400" dirty="0"/>
              <a:t> </a:t>
            </a:r>
            <a:r>
              <a:rPr lang="en-US" sz="2400" dirty="0" err="1"/>
              <a:t>aumento</a:t>
            </a:r>
            <a:r>
              <a:rPr lang="en-US" sz="2400" dirty="0"/>
              <a:t> </a:t>
            </a:r>
            <a:r>
              <a:rPr lang="en-US" sz="2400" dirty="0" err="1"/>
              <a:t>na</a:t>
            </a:r>
            <a:r>
              <a:rPr lang="en-US" sz="2400" dirty="0"/>
              <a:t> </a:t>
            </a:r>
            <a:r>
              <a:rPr lang="en-US" sz="2400" dirty="0" err="1"/>
              <a:t>demanda</a:t>
            </a:r>
            <a:r>
              <a:rPr lang="en-US" sz="2400" dirty="0"/>
              <a:t> de </a:t>
            </a:r>
            <a:r>
              <a:rPr lang="en-US" sz="2400" dirty="0" err="1"/>
              <a:t>energia</a:t>
            </a:r>
            <a:r>
              <a:rPr lang="en-US" sz="2400" dirty="0"/>
              <a:t> </a:t>
            </a:r>
            <a:r>
              <a:rPr lang="en-US" sz="2400" dirty="0" err="1"/>
              <a:t>elétrica</a:t>
            </a:r>
            <a:r>
              <a:rPr lang="en-US" sz="2400" dirty="0"/>
              <a:t> </a:t>
            </a:r>
            <a:endParaRPr lang="en-GB" sz="2400" b="0" dirty="0" smtClean="0"/>
          </a:p>
          <a:p>
            <a:pPr algn="just">
              <a:spcBef>
                <a:spcPts val="1800"/>
              </a:spcBef>
            </a:pPr>
            <a:r>
              <a:rPr lang="en-US" sz="2400" dirty="0" smtClean="0"/>
              <a:t>A </a:t>
            </a:r>
            <a:r>
              <a:rPr lang="en-US" sz="2400" dirty="0" err="1"/>
              <a:t>energia</a:t>
            </a:r>
            <a:r>
              <a:rPr lang="en-US" sz="2400" dirty="0"/>
              <a:t> das </a:t>
            </a:r>
            <a:r>
              <a:rPr lang="en-US" sz="2400" dirty="0" err="1"/>
              <a:t>marés</a:t>
            </a:r>
            <a:r>
              <a:rPr lang="en-US" sz="2400" dirty="0"/>
              <a:t> tem a </a:t>
            </a:r>
            <a:r>
              <a:rPr lang="en-US" sz="2400" dirty="0" err="1"/>
              <a:t>vantagem</a:t>
            </a:r>
            <a:r>
              <a:rPr lang="en-US" sz="2400" dirty="0"/>
              <a:t> de </a:t>
            </a:r>
            <a:r>
              <a:rPr lang="en-US" sz="2400" dirty="0" err="1" smtClean="0"/>
              <a:t>ser</a:t>
            </a:r>
            <a:r>
              <a:rPr lang="en-US" sz="2400" dirty="0" smtClean="0"/>
              <a:t>:</a:t>
            </a:r>
          </a:p>
          <a:p>
            <a:pPr algn="ctr">
              <a:spcBef>
                <a:spcPts val="1800"/>
              </a:spcBef>
            </a:pPr>
            <a:r>
              <a:rPr lang="en-US" sz="2400" b="1" dirty="0" err="1" smtClean="0">
                <a:solidFill>
                  <a:srgbClr val="0000FF"/>
                </a:solidFill>
              </a:rPr>
              <a:t>Limpa</a:t>
            </a:r>
            <a:r>
              <a:rPr lang="en-US" sz="2400" b="1" dirty="0" smtClean="0">
                <a:solidFill>
                  <a:srgbClr val="0000FF"/>
                </a:solidFill>
              </a:rPr>
              <a:t>, </a:t>
            </a:r>
            <a:r>
              <a:rPr lang="en-US" sz="2400" b="1" dirty="0" err="1" smtClean="0">
                <a:solidFill>
                  <a:srgbClr val="0000FF"/>
                </a:solidFill>
              </a:rPr>
              <a:t>renovavel</a:t>
            </a:r>
            <a:r>
              <a:rPr lang="en-US" sz="2400" b="1" dirty="0" smtClean="0">
                <a:solidFill>
                  <a:srgbClr val="0000FF"/>
                </a:solidFill>
              </a:rPr>
              <a:t>, </a:t>
            </a:r>
            <a:r>
              <a:rPr lang="en-US" sz="2400" b="1" dirty="0" err="1" smtClean="0">
                <a:solidFill>
                  <a:srgbClr val="0000FF"/>
                </a:solidFill>
              </a:rPr>
              <a:t>carbono</a:t>
            </a:r>
            <a:r>
              <a:rPr lang="en-US" sz="2400" b="1" dirty="0" smtClean="0">
                <a:solidFill>
                  <a:srgbClr val="0000FF"/>
                </a:solidFill>
              </a:rPr>
              <a:t> free</a:t>
            </a:r>
            <a:endParaRPr lang="en-US" sz="2400" b="1" dirty="0">
              <a:solidFill>
                <a:srgbClr val="0000FF"/>
              </a:solidFill>
            </a:endParaRPr>
          </a:p>
          <a:p>
            <a:pPr algn="ctr">
              <a:spcBef>
                <a:spcPts val="1800"/>
              </a:spcBef>
            </a:pPr>
            <a:r>
              <a:rPr lang="en-US" sz="2400" b="1" dirty="0" smtClean="0">
                <a:solidFill>
                  <a:srgbClr val="0000FF"/>
                </a:solidFill>
              </a:rPr>
              <a:t>100% </a:t>
            </a:r>
            <a:r>
              <a:rPr lang="en-US" sz="2400" b="1" dirty="0" err="1" smtClean="0">
                <a:solidFill>
                  <a:srgbClr val="0000FF"/>
                </a:solidFill>
              </a:rPr>
              <a:t>previsível</a:t>
            </a:r>
            <a:endParaRPr lang="en-US" sz="2400" b="1" dirty="0" smtClean="0">
              <a:solidFill>
                <a:srgbClr val="0000FF"/>
              </a:solidFill>
            </a:endParaRPr>
          </a:p>
          <a:p>
            <a:pPr algn="ctr">
              <a:spcBef>
                <a:spcPts val="1800"/>
              </a:spcBef>
            </a:pPr>
            <a:r>
              <a:rPr lang="en-US" sz="2400" b="1" dirty="0" err="1" smtClean="0">
                <a:solidFill>
                  <a:srgbClr val="0000FF"/>
                </a:solidFill>
              </a:rPr>
              <a:t>Fonte</a:t>
            </a:r>
            <a:r>
              <a:rPr lang="en-US" sz="2400" b="1" dirty="0" smtClean="0">
                <a:solidFill>
                  <a:srgbClr val="0000FF"/>
                </a:solidFill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</a:rPr>
              <a:t>inesgotavel</a:t>
            </a:r>
            <a:r>
              <a:rPr lang="en-US" sz="2400" b="1" dirty="0" smtClean="0">
                <a:solidFill>
                  <a:srgbClr val="0000FF"/>
                </a:solidFill>
              </a:rPr>
              <a:t> de </a:t>
            </a:r>
            <a:r>
              <a:rPr lang="en-US" sz="2400" b="1" dirty="0" err="1" smtClean="0">
                <a:solidFill>
                  <a:srgbClr val="0000FF"/>
                </a:solidFill>
              </a:rPr>
              <a:t>energia</a:t>
            </a:r>
            <a:r>
              <a:rPr lang="en-US" sz="2400" b="1" dirty="0" smtClean="0">
                <a:solidFill>
                  <a:srgbClr val="0000FF"/>
                </a:solidFill>
              </a:rPr>
              <a:t> </a:t>
            </a:r>
          </a:p>
          <a:p>
            <a:pPr algn="ctr">
              <a:spcBef>
                <a:spcPts val="1800"/>
              </a:spcBef>
            </a:pPr>
            <a:r>
              <a:rPr lang="en-US" sz="2400" b="1" dirty="0" smtClean="0">
                <a:solidFill>
                  <a:srgbClr val="0000FF"/>
                </a:solidFill>
              </a:rPr>
              <a:t>Alta </a:t>
            </a:r>
            <a:r>
              <a:rPr lang="en-US" sz="2400" b="1" dirty="0" err="1" smtClean="0">
                <a:solidFill>
                  <a:srgbClr val="0000FF"/>
                </a:solidFill>
              </a:rPr>
              <a:t>densidade</a:t>
            </a:r>
            <a:r>
              <a:rPr lang="en-US" sz="2400" b="1" dirty="0" smtClean="0">
                <a:solidFill>
                  <a:srgbClr val="0000FF"/>
                </a:solidFill>
              </a:rPr>
              <a:t> de </a:t>
            </a:r>
            <a:r>
              <a:rPr lang="en-US" sz="2400" b="1" dirty="0" err="1" smtClean="0">
                <a:solidFill>
                  <a:srgbClr val="0000FF"/>
                </a:solidFill>
              </a:rPr>
              <a:t>potencia</a:t>
            </a:r>
            <a:endParaRPr lang="en-GB" sz="2400" b="1" dirty="0" smtClean="0">
              <a:solidFill>
                <a:srgbClr val="0000FF"/>
              </a:solidFill>
            </a:endParaRPr>
          </a:p>
          <a:p>
            <a:pPr marL="0" indent="0">
              <a:spcBef>
                <a:spcPts val="1800"/>
              </a:spcBef>
              <a:buNone/>
            </a:pPr>
            <a:endParaRPr lang="en-US" sz="2400" dirty="0"/>
          </a:p>
        </p:txBody>
      </p:sp>
      <p:pic>
        <p:nvPicPr>
          <p:cNvPr id="4" name="Picture 3" descr="Screen Shot 2014-06-01 at 5.48.33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86400"/>
            <a:ext cx="9144000" cy="1371600"/>
          </a:xfrm>
          <a:prstGeom prst="rect">
            <a:avLst/>
          </a:prstGeom>
        </p:spPr>
      </p:pic>
      <p:pic>
        <p:nvPicPr>
          <p:cNvPr id="5" name="Picture 4" descr="http://www.walesinternationalconsortium.com/images/logo-cardiff.gif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48600" y="5562600"/>
            <a:ext cx="1109345" cy="1171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230995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21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4021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4021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21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4021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4021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21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4021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4021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21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4021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4021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217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440217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40217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217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440217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40217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217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440217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40217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217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440217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40217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4-06-01 at 5.48.33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86400"/>
            <a:ext cx="9144000" cy="1371600"/>
          </a:xfrm>
          <a:prstGeom prst="rect">
            <a:avLst/>
          </a:prstGeom>
        </p:spPr>
      </p:pic>
      <p:pic>
        <p:nvPicPr>
          <p:cNvPr id="5" name="Picture 4" descr="http://www.walesinternationalconsortium.com/images/logo-cardiff.gif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48600" y="5562600"/>
            <a:ext cx="1109345" cy="1171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 descr="http://ei.lehigh.edu/learners/energy/images/tidal_patterns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838200"/>
            <a:ext cx="6953250" cy="4476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838200" y="228600"/>
            <a:ext cx="7924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 smtClean="0"/>
              <a:t>Fontes</a:t>
            </a:r>
            <a:r>
              <a:rPr lang="en-US" sz="3600" b="1" dirty="0" smtClean="0"/>
              <a:t> de </a:t>
            </a:r>
            <a:r>
              <a:rPr lang="en-US" sz="3600" b="1" dirty="0" err="1" smtClean="0"/>
              <a:t>energia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marinha</a:t>
            </a:r>
            <a:r>
              <a:rPr lang="en-US" sz="3600" b="1" dirty="0" smtClean="0"/>
              <a:t> no </a:t>
            </a:r>
            <a:r>
              <a:rPr lang="en-US" sz="3600" b="1" dirty="0" err="1" smtClean="0"/>
              <a:t>mundo</a:t>
            </a:r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87777229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4-06-01 at 5.48.33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86400"/>
            <a:ext cx="9144000" cy="1371600"/>
          </a:xfrm>
          <a:prstGeom prst="rect">
            <a:avLst/>
          </a:prstGeom>
        </p:spPr>
      </p:pic>
      <p:pic>
        <p:nvPicPr>
          <p:cNvPr id="5" name="Picture 4" descr="http://www.walesinternationalconsortium.com/images/logo-cardiff.gif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48600" y="5562600"/>
            <a:ext cx="1109345" cy="1171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image08.png"/>
          <p:cNvPicPr/>
          <p:nvPr/>
        </p:nvPicPr>
        <p:blipFill>
          <a:blip r:embed="rId4"/>
          <a:srcRect/>
          <a:stretch>
            <a:fillRect/>
          </a:stretch>
        </p:blipFill>
        <p:spPr>
          <a:xfrm>
            <a:off x="762000" y="1066800"/>
            <a:ext cx="7543800" cy="4343400"/>
          </a:xfrm>
          <a:prstGeom prst="rect">
            <a:avLst/>
          </a:prstGeom>
          <a:ln>
            <a:solidFill>
              <a:srgbClr val="000000"/>
            </a:solidFill>
            <a:prstDash val="solid"/>
          </a:ln>
        </p:spPr>
      </p:pic>
      <p:sp>
        <p:nvSpPr>
          <p:cNvPr id="3" name="TextBox 2"/>
          <p:cNvSpPr txBox="1"/>
          <p:nvPr/>
        </p:nvSpPr>
        <p:spPr>
          <a:xfrm>
            <a:off x="228600" y="28716"/>
            <a:ext cx="85344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 smtClean="0"/>
              <a:t>Indicativo</a:t>
            </a:r>
            <a:r>
              <a:rPr lang="en-US" sz="3200" b="1" dirty="0" smtClean="0"/>
              <a:t> global da </a:t>
            </a:r>
            <a:r>
              <a:rPr lang="en-US" sz="3200" b="1" dirty="0" err="1" smtClean="0"/>
              <a:t>atividade</a:t>
            </a:r>
            <a:r>
              <a:rPr lang="en-US" sz="3200" b="1" dirty="0" smtClean="0"/>
              <a:t> de </a:t>
            </a:r>
            <a:r>
              <a:rPr lang="en-US" sz="3200" b="1" dirty="0" err="1" smtClean="0"/>
              <a:t>energia</a:t>
            </a:r>
            <a:r>
              <a:rPr lang="en-US" sz="3200" b="1" dirty="0" smtClean="0"/>
              <a:t> das mares e das </a:t>
            </a:r>
            <a:r>
              <a:rPr lang="en-US" sz="3200" b="1" dirty="0" err="1" smtClean="0"/>
              <a:t>ondas</a:t>
            </a:r>
            <a:r>
              <a:rPr lang="en-US" sz="3200" b="1" dirty="0" smtClean="0"/>
              <a:t> 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61674122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3400" y="2057400"/>
            <a:ext cx="8136904" cy="1470025"/>
          </a:xfrm>
        </p:spPr>
        <p:txBody>
          <a:bodyPr>
            <a:normAutofit/>
          </a:bodyPr>
          <a:lstStyle/>
          <a:p>
            <a:r>
              <a:rPr lang="en-GB" b="1" dirty="0" err="1" smtClean="0"/>
              <a:t>Tecnologias</a:t>
            </a:r>
            <a:r>
              <a:rPr lang="en-GB" b="1" dirty="0" smtClean="0"/>
              <a:t> </a:t>
            </a:r>
            <a:r>
              <a:rPr lang="en-GB" b="1" dirty="0" err="1" smtClean="0"/>
              <a:t>usadas</a:t>
            </a:r>
            <a:r>
              <a:rPr lang="en-GB" b="1" dirty="0" smtClean="0"/>
              <a:t> </a:t>
            </a:r>
            <a:r>
              <a:rPr lang="en-GB" b="1" dirty="0" err="1" smtClean="0"/>
              <a:t>para</a:t>
            </a:r>
            <a:r>
              <a:rPr lang="en-GB" b="1" dirty="0" smtClean="0"/>
              <a:t> a </a:t>
            </a:r>
            <a:r>
              <a:rPr lang="en-GB" b="1" dirty="0" err="1" smtClean="0"/>
              <a:t>obtencao</a:t>
            </a:r>
            <a:r>
              <a:rPr lang="en-GB" b="1" dirty="0" smtClean="0"/>
              <a:t> de </a:t>
            </a:r>
            <a:r>
              <a:rPr lang="en-GB" b="1" dirty="0" err="1" smtClean="0"/>
              <a:t>energia</a:t>
            </a:r>
            <a:r>
              <a:rPr lang="en-GB" b="1" dirty="0" smtClean="0"/>
              <a:t> </a:t>
            </a:r>
            <a:r>
              <a:rPr lang="en-GB" b="1" dirty="0" err="1" smtClean="0"/>
              <a:t>maritima</a:t>
            </a:r>
            <a:r>
              <a:rPr lang="en-GB" b="1" dirty="0" smtClean="0"/>
              <a:t> </a:t>
            </a:r>
            <a:endParaRPr lang="en-GB" b="1" dirty="0"/>
          </a:p>
        </p:txBody>
      </p:sp>
      <p:sp>
        <p:nvSpPr>
          <p:cNvPr id="3" name="Rectangle 2"/>
          <p:cNvSpPr/>
          <p:nvPr/>
        </p:nvSpPr>
        <p:spPr>
          <a:xfrm>
            <a:off x="6300192" y="0"/>
            <a:ext cx="2843808" cy="14847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6" name="Picture 5" descr="Screen Shot 2014-06-01 at 5.48.33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86400"/>
            <a:ext cx="9144000" cy="1371600"/>
          </a:xfrm>
          <a:prstGeom prst="rect">
            <a:avLst/>
          </a:prstGeom>
        </p:spPr>
      </p:pic>
      <p:pic>
        <p:nvPicPr>
          <p:cNvPr id="7" name="Picture 6" descr="http://www.walesinternationalconsortium.com/images/logo-cardiff.gif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48600" y="5562600"/>
            <a:ext cx="1109345" cy="1171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8586482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 smtClean="0"/>
              <a:t>Energia</a:t>
            </a:r>
            <a:r>
              <a:rPr lang="en-US" b="1" dirty="0" smtClean="0"/>
              <a:t> das </a:t>
            </a:r>
            <a:r>
              <a:rPr lang="en-US" b="1" dirty="0" err="1" smtClean="0"/>
              <a:t>ondas</a:t>
            </a:r>
            <a:endParaRPr lang="en-US" b="1" dirty="0"/>
          </a:p>
        </p:txBody>
      </p:sp>
      <p:pic>
        <p:nvPicPr>
          <p:cNvPr id="1026" name="Picture 2" descr="http://www.emec.org.uk/wp-content/uploads/2012/04/8T1Y3729-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211739"/>
            <a:ext cx="7632848" cy="2339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news.bbc.co.uk/nol/shared/spl/hi/pop_ups/05/uk_enl_1134580037/img/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3647447"/>
            <a:ext cx="3888432" cy="2592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www.oceanpowertechnologies.com/images/hawaii_photo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9136" y="3659801"/>
            <a:ext cx="3509288" cy="2594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98643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 smtClean="0"/>
              <a:t>Correntes</a:t>
            </a:r>
            <a:r>
              <a:rPr lang="en-US" b="1" dirty="0" smtClean="0"/>
              <a:t> de Mares</a:t>
            </a:r>
            <a:endParaRPr lang="en-US" b="1" dirty="0"/>
          </a:p>
        </p:txBody>
      </p:sp>
      <p:pic>
        <p:nvPicPr>
          <p:cNvPr id="6" name="Picture 5" descr="images-8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484784"/>
            <a:ext cx="3492500" cy="2324100"/>
          </a:xfrm>
          <a:prstGeom prst="rect">
            <a:avLst/>
          </a:prstGeom>
        </p:spPr>
      </p:pic>
      <p:pic>
        <p:nvPicPr>
          <p:cNvPr id="5" name="Picture 4" descr="encurrent canoe pass.jpg"/>
          <p:cNvPicPr/>
          <p:nvPr/>
        </p:nvPicPr>
        <p:blipFill>
          <a:blip r:embed="rId3"/>
          <a:stretch>
            <a:fillRect/>
          </a:stretch>
        </p:blipFill>
        <p:spPr>
          <a:xfrm>
            <a:off x="611560" y="4221088"/>
            <a:ext cx="2290966" cy="2324100"/>
          </a:xfrm>
          <a:prstGeom prst="rect">
            <a:avLst/>
          </a:prstGeom>
          <a:ln>
            <a:noFill/>
          </a:ln>
        </p:spPr>
      </p:pic>
      <p:pic>
        <p:nvPicPr>
          <p:cNvPr id="7" name="Picture 6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9348" y="3672712"/>
            <a:ext cx="2329076" cy="2872475"/>
          </a:xfrm>
          <a:prstGeom prst="rect">
            <a:avLst/>
          </a:prstGeom>
          <a:ln>
            <a:noFill/>
          </a:ln>
        </p:spPr>
      </p:pic>
      <p:pic>
        <p:nvPicPr>
          <p:cNvPr id="8" name="Picture 7" descr="open hydro emec.jpg"/>
          <p:cNvPicPr/>
          <p:nvPr/>
        </p:nvPicPr>
        <p:blipFill>
          <a:blip r:embed="rId5"/>
          <a:srcRect l="10526" r="16541"/>
          <a:stretch>
            <a:fillRect/>
          </a:stretch>
        </p:blipFill>
        <p:spPr>
          <a:xfrm>
            <a:off x="3131840" y="4221088"/>
            <a:ext cx="2684641" cy="2324100"/>
          </a:xfrm>
          <a:prstGeom prst="rect">
            <a:avLst/>
          </a:prstGeom>
          <a:ln>
            <a:noFill/>
          </a:ln>
        </p:spPr>
      </p:pic>
      <p:pic>
        <p:nvPicPr>
          <p:cNvPr id="9" name="Picture 8" descr="Screen Shot 2014-05-21 at 13.36.56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4160" y="1856086"/>
            <a:ext cx="4158406" cy="1223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79591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3826768" cy="1143000"/>
          </a:xfrm>
        </p:spPr>
        <p:txBody>
          <a:bodyPr>
            <a:normAutofit fontScale="90000"/>
          </a:bodyPr>
          <a:lstStyle/>
          <a:p>
            <a:r>
              <a:rPr lang="en-US" b="1" dirty="0" err="1" smtClean="0">
                <a:solidFill>
                  <a:srgbClr val="000000"/>
                </a:solidFill>
              </a:rPr>
              <a:t>Lagoas</a:t>
            </a:r>
            <a:r>
              <a:rPr lang="en-US" b="1" dirty="0" smtClean="0">
                <a:solidFill>
                  <a:srgbClr val="000000"/>
                </a:solidFill>
              </a:rPr>
              <a:t> de mares</a:t>
            </a:r>
            <a:endParaRPr lang="en-US" b="1" dirty="0">
              <a:solidFill>
                <a:srgbClr val="000000"/>
              </a:solidFill>
            </a:endParaRPr>
          </a:p>
        </p:txBody>
      </p:sp>
      <p:pic>
        <p:nvPicPr>
          <p:cNvPr id="2050" name="Picture 2" descr="http://news.bbcimg.co.uk/media/images/73809000/jpg/_73809813_severnbarrageartist'simpressio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386" y="4293096"/>
            <a:ext cx="3826768" cy="2152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itle 1"/>
          <p:cNvSpPr txBox="1">
            <a:spLocks/>
          </p:cNvSpPr>
          <p:nvPr/>
        </p:nvSpPr>
        <p:spPr>
          <a:xfrm>
            <a:off x="539552" y="3438128"/>
            <a:ext cx="4718248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800" b="1" kern="1200">
                <a:solidFill>
                  <a:srgbClr val="0070C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 err="1" smtClean="0">
                <a:solidFill>
                  <a:schemeClr val="tx1"/>
                </a:solidFill>
              </a:rPr>
              <a:t>Barragens</a:t>
            </a:r>
            <a:r>
              <a:rPr lang="en-US" sz="4000" dirty="0" smtClean="0">
                <a:solidFill>
                  <a:schemeClr val="tx1"/>
                </a:solidFill>
              </a:rPr>
              <a:t> de mares</a:t>
            </a:r>
            <a:endParaRPr lang="en-US" sz="4000" dirty="0">
              <a:solidFill>
                <a:schemeClr val="tx1"/>
              </a:solidFill>
            </a:endParaRPr>
          </a:p>
        </p:txBody>
      </p:sp>
      <p:pic>
        <p:nvPicPr>
          <p:cNvPr id="2052" name="Picture 4" descr="http://news.bbcimg.co.uk/media/images/72829000/jpg/_72829230_lagoo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273324"/>
            <a:ext cx="3840425" cy="2160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6" descr="data:image/jpeg;base64,/9j/4AAQSkZJRgABAQAAAQABAAD/2wCEAAkGBhQSERQUExQUFBUWFxcWFRcYFRcVGBkYFBgYFxgYFxgXHiYeFx0jHBgZHy8gIycpLCwsGB8xNTAqNSYrLCkBCQoKDgwOGg8PGiwkHyQsLCwtKSwsLCwpLCwsLCksLCopLCwsKSwsLCwsLCwsLCwsLCwsLCwsLCwsLCwsLCwsLP/AABEIAOwA1gMBIgACEQEDEQH/xAAbAAABBQEBAAAAAAAAAAAAAAACAAEDBAUGB//EAEAQAAECBQIEAwUGBAUEAwEAAAECEQADEiExBEEFIlFhE3GBBjKRobFCUmLB0fAUFSPhM3KCkvEHY6LSQ4OjRP/EABoBAAMBAQEBAAAAAAAAAAAAAAABAgMEBQb/xAArEQACAgEDAwMDBQEBAAAAAAAAAQIREgMhMQQiQRNRYUKRoTJxgbHB0RT/2gAMAwEAAhEDEQA/AL8qQzK2uzAWtc2Nun1bMMZuxlrt0L46/wDDRYGvSQxlpbD+GhLW/GCSH/K8ReG7cqkAXsWdy92YdBi/ZxHcpPyefgvABnC7oWQNyodzuL+cWAEn3amyamwXOAQPgbP8I9RKGFF2LqDKD2cOLtYvncN1MSUMwYkC9yEjJOFEXt1+ADRLmilFrkssh2BS/n5m4JYZ/vYwSdOzEgEZLAYv1LfD55ATtMEkEGUrYBNz3BKgCXf5+kJGiM1qlNcpNMxGeyVcxtds2hZfJWPwMkAgkmkYDsMd35obxEA8qie7qt5WVbAf6MYE8NSPtTetpQSbW5qVsG7422iwOFy25TPfKeUE9C7A7iz7QZfIsX7EUhW92YXuvIs2PiBCUnJdLHcN8Sx/OAHC6SBWrewlqct3As7tdj5RIiQiZ7kwFi1yc3AYkuq/TtbELMeL9hJTZ/TYjyz5QxljrcmzEb9A5f4xbRpFkA1W25eU2L3csbbPjeKmo0LF66ie7EgjYJcdP0gU/kbhtwKhP3qfr8B+o3hpaA/vud+Y/MO7/pAJ0tw4J6n+oSLOzt1t6wUvTrw4PlWbEMWKjb4g284bn8k4/AzNZ/LI+QeHQBgsevTzeEUMhlHoCoqoJObXc/TvEv8AKgR/iA//AGuxzu0HqCwBMkJ6Edbv/eISUv1I2Bfpl2bMSJ4d9kqBF/dmy+u7kPtaAk6FsLSDmhbAkM7hxjuDcw80vIsH7D2CXItuXTbA6H/hoCXMT1a+1JFvL9OsLVSkORWKgb0pSo+pQpnx38nLwplJ2Vm1hMGbb9+sUpomUaZZlzn79wAr6F/RoFU38Kv9rfUwH8uLuopU/MWck1HPKevbr6MvRpSHUtXZjhj+ID8N/hloPUQYN+CQTRu4+H0EFV3P76RUmOCwrbqU8znzBf0gxKUDf0dKPzaLzJxvaixWOvyMEm+FD4t9YrzEPgEGzkEt9bZiFSF7q+ZPyDmDMTh8F4LOxfy/vCisnApIPkU/mRCgzHgVUaCopClkBRDEBQB/F7uLHvF46WUykiaVG4LhTOGVYq2sb4Pk8ZvE9dMQspqIdlEJlgDnANONrht2NrkRQnaqcp2M0AMQQKQA9sC1zndt45t5F5Qi6SOgkLKU2C6QAHpQSA5ADJBfq9tjd4pyip0iYqemwLeGkMGa7swa73DEelfTzZploCUKNggAoPvO/ITh2Zwz2F2L30ajmKZoJRsoeGkkgdVYuMG973MK6L2YkaVKGUZiixL+6RUQUkkO7F3cPZ3ZyxAOHFDEkUkhvvE4CSWDO5yx6QGmny1kEKlgsnmLinIJJLJJuMbv5h5kp0CqhYJKrBg5LBabsd2bYpuYMi1FeA0GWX5N3J8S4fZrDJwdjnAi0lctJLyQyctMyBe5BYY89z7sZ0/iBRMythYAoJSQmwDuLkE7B7G0FqNfKUOasEUEuQixO1YLHFwQWvlollKRpIminmllKXFNSyno1NQ71OSElve2Mc+szLSZhlJLhRCgokUs7E25nAJYh2bEZWq0ctNaSEKU5DkjlJcO4qqG+QOUNkgRSuJz5ZIVLQlQH4EkA4y5LWtfI3uRCckuTYVrcE0qKQpTWUwSDf8AEM2uxBbeKw44kEFKHu55h67HD+rnLxDpuJ+LyqprAPNYiwUyqQLbiwJu4ZiIH+FUpav6aSEtclFkgEJ52Ugvs7vS24h7eSXJtXAlm8clqDEKwHAWnNwzlN7ddyYsSFeLQQZgJLOKiAx32J5hbNh1vnp4cpKhSUcygAl7AsokAh3ZNyFXxZWIuyZxT7syUkF3AKUFJcczO12F989xLa8BHL6maKdGoBRJK8+85tk4YtUxbpu8ZpWpr6eeoYBoUXZn9128++1oElEmx8NyxDliEhiwALEfaYl+XqDBn2gQkJH9QkJQCRMdyzLZsAi9nuS8CZTaS5omkImLTZPgikB1ORa7djckuMdbCLA0y2BZBN6rpLk3TZ3Juxf7vYPTTxGTykrAVetSVzEllBTXazLNVruk3YkiWdOQS9IXWWASgJSLEEsCKsN0Af3S4EtspKPgS9ayqVacU7qMupg2OVJBv6BsWiwhSD7qEJNrhknpdha+H/NjRKFpUShSqSUlXNzOAQQgKJ5O5D/C7zwshipbtYhXQhyzO5fZmD2JsAOOdyZelKgSCwa9VL4fbHqXNzeIJPDiTZnBcXIuNwCpj+7REpU1+SaNndSHBPNU7WsxYtu/WJFauZ4SmYKLEKAck5pc23DWdibWMWmyWk96D1XCk7hVTbqAHmGEQJ0pSHK1sBlJfvnA+e/SAXxKYlwgKNv+zcgC5ATcA5v6iH0UyaVEqSgAliFp91LKZfKAWDXZQdjsHTVtLkjtb4LUuWSQ02YXxyJOCze8/wABAzvEABJJ7GVMRixuCU284I6lKE8koC9ZCSUqHZgWBB3/AAnuYL+b5CpZZ2fwkk2OAsB8fWwETkyqj5/0qALUXZHqVnpe8NCn8WkBVwttmFPT70KNFKRljHyzmtPqFrchTMXLgKBp2u9vO1zeLIWogPXXcKTX1cEjLOM+rxFodQmWXlSxgB1iva9jbLbbQ5mrL2lh9ghI/KK9Ob8HN6kEqsu6mbUvllrvSyVKUWYB+ZLFSnBu2c3d4dJrZ0sXSWKaAQwFK1MxpuXx6nIMMmeoCkENY2AHUbDvB6fWzE4WoG1wenyh+hMr14Xds19FICAJoqLpSh2IpdBKgs05DBA94GrYsYj0+vlgKZK7NSHcJSLkP7yywYEkY3JcBL43OSOWYoHr5xW1muXN/wAQhZYhylJsdsRL6efk1/8ATBbR/omn8UQsTAZg902CFJJA2J+xZrhRvsWEV9CkqSrw1eEggBJmEJ80y6i6lWLgHPm0KXrlDKJZ39ykuOtJD+oPZoqzShWZV7AkTFBTDZy8T6U14B60Hvf+G1K4hWulEsGWkstRVQWvdiouCQMPYXyGNMtIWVdR/hVJWKkgkkuzdbZt3EYulmpDhSFEXYVMz22SHsGi+mZKUXJUgjBKQsDyZm6Y6xnKGovD+xpHVjJcqyWcdMhlpMyzsHAdiCCSWH5ttsc/+aU1BRKk8tLGhg92zSS46t0LltfT6dJJQgy5gMtSHUShVJU+FikqvnszYEVpvsrOQCoosyjkGwDuCbYB7nZ4lSX1BJT+n8GQmUaXJJSGCX294tT5A/CIkpQkuWLXLKUD6NgxP/EcoD2Llr5IGGyW+kTS5AURzL32SSe1h8h2i3qYrc5EsnsyshMpJc1lPQqYZDCpI2FsP9BblFBlOUJKUENSpjzWZRBAPuqLlh3vFocPBv4c1ThiPCN26sgfG0OrhQH/APOvY/4Uw4tgD9vGL118nRHTkuStJlJJcSJdKk1itdQASThCjURbBvynIJEWp/EkulKJabhIIVZIa1ApCUkbO16i+bQztHLFilSHDB0rGcM9nx1xEE6cFICDSQl7iWkKUQT7xYnfc7Q1qKT3HKTjsW5XGQoOy0FICUs9LbJACWAszk2ZhZkmCdrZZJcBioFRBIJVSspJ3IFxYjIDKwmt4pFNKWBFKr5bLg9R59MRLNlqN1Llm7n3vQOB3w3xh2kyfUk0TzdegPSk0uSxQhSmDpQk0s7O+buXJsBZRMStaQDQlRJVUhjWCD7iSShJcWORUzkxguazcEMCCHTc+fpg77MRCQqhTjbdvT7QaKdeCFrtOmjp6BU7e9upwSFMoJYJSC5FiNnHSIJmnJNlpIJ/qA8rkFLlzbJBs7Mb2LV9RxkKZZBSoB7E2YAqIc1ByKmw72O4StalUusL5C5x90MfeBJszu72iM65OrKL4NKXoaCXl0i/uqYuDclJ8nIThgMipM0qepKS+a1c3ucoIYAUGocwcnBU1tsqTqRKJQVPg09egdIBsMPsGxFtKlKSVULuag4K3DkM6QA/M/KwABDdDJPkuMl4LOp15sywQySQpsl9/D7dS4IPcqINNMQFEqmBDJCWXQCT95lFtrl3fa7lQ8Ux5mChIEOG6Qivy+EJ49w8BBhI/ZhqYZ4VUAB/v9/vrDVQ1UIKMDGOYGEYUSAwEGRAw4aECEC2IsafXLS4BJScpJJSfNODiIITxDhGXKLjOUX2slnlMwWS0x7AE8z7Bg6WN28ySN5dKtUkMqUt1Mfdazta1/8AiKM0OIAJP3iLNmOPU6VvaPB1Q6lZZSW5qfzuX9wnqWRtn7MQzONJayQD3Y2dnYJ+UZqZYdRWRUcGl1G1zV1sPNz6iUC5rSWalwAbN1x6PHFLRjB9yNpa+pJdr2/giOtcgqmEvYEkfUkl/wA4Eah8OpiHbaz7ZtFlExbskKV/oURbuzH9+k8jQzbEpbalRIUGcu4/fzinqKKsxWm5e5SlzOxvuSQXc2gVpLkBTA7h6gwt5hz13i1M4ZPVsnufECcdiBEU3QLSpipALgtU7MdyA0HqRfkn05LwAJOzk2sWIch7lj0a0NUWD5Gct6DpF9XASWqmAf5U1H5kfsRDO4YUBTGsMzMx+vn8A0S9aPuN6MuaKcmSHU5UUkXBNg/Q37wUlKEgp5qR+IE3H+X59oNOjXTUeQAuyge357GIP4dIcBSmL7B+mRtbpFZp7IXcuXQ6dOAqy1tligH5hQZ/LeLMnWzEpZMxQF2ucnF9vMfGKiVkY/bN+f1hE+tuj/3i6fkhzadr8E81ZJKiVEkubEj0pwIUDJ1SALrpOBu462h4Mkti1DLdluHqgSYaqPaOCySqGqgKoUAWSAwzwFUImALJKjD1RFVCJiWOyWqGqiN4eqAdhkw4MBVAlcILJaoZ+0RhcKuGFk6pssC7g+T/AD/tDydKFF0KQwDB+XNmADsegMVVnyiJiMW/feOLV6ZTeSZ0Q10qTjsaMxShitVr0kAdyC/y8rWEIa5SWBY98l/Pq37vGrwjikxZvKlnYqAKMM4AY1HFh97Z3jWmy0gVKQgZLMklmu6lOkC5c4G5FgPMeji6Z60YqSygzlRxRzcgdi1/SKk9nJOXcOr1JDdGO/0jsUamWBVMKkpueVAIILsQfj9kYFoH+aaRGPEdm/w0h/ikb94haLT2T+wnBP6kcj/HlgE8tnYB+rOxxtv0hjqFVOVH8ulu0bsz2mkhTCU6Bh0SnuQT9mz/AJRSmcW0qiXks52SkfAvb0Eaeg/b8GEvTb/WjNOocEKDpPZ3ycXitNGWx2bz/fnGydToiLpmh+hNvLnb5Qq9ER70xPkD9XiowlHwRLTjJVkvuYZTb9l/0gdYsJDkfLz3A/fwbbA0Q+3MLdi/0gFnRX51h+xIIY2IUCGi7l7Ex0Yr6l9zlpcsKy/Zg4DWOGzYwo6pE3QjBV5MoethmGh3L2NqXuvuUyYcmAtDVR7Z4ZIFQqusR1Qq4AJSqFVETwngCyWqFXEdUPVEjsOqE0AFQngHYcICACoeqALDJhAwFULMIZ0PD/amSspRMkpSbufDBRYOzJDvs7fWNxOm0sxAX4KKTghBS7uzBgfl3jA4JwEMJk1PKbpG6+ltwcd+4jpgL3YEYSADQOieqzgnZmF48TVqMuxuj6Lp1KUL1EvsRjTJlpLBGL35UC/KprqLE2HnYWOVP41LBJExKlhVudKXyA72fGSALsMmKvH+MA/00tSHBI3P3EkZ2Klb/BufGpVsW8rfAbR0aGjOfezm6nqoabwRoavioWcN1sXPR3P7+cUlzQeno4iBRf6xG/nHpJI8eWpJk1jmIlaYQ1ZhvEh0jOwVaWAOlibxYcTHhOKFZX/hDA/wpfMXAuFXBhEdlQaMw8WqoUPCIZDPDPA1QgqGRYYMKAqh6oB2EId4CqFVAFhlUM8AVQxMAWSPCqiMKhVQgskqhFURVwq4BkipkdH7OcCrHizQAixSCXJfBIDWOws/lch7OezNbTZ9kWKEEXU+CR93oPtX2srsw5IAsRjHID8is9LD4R53UdR9MT2Ok6T65/wiK5NhzO9gOUs1tisjfYRy3F/aeWrxJUhwAaTNACgoAMoILu2zsxcnDRL7acXVLbTynSFoJmLcF0qdBQkjckXV2sL25AMAwt8ojp9DPulwa9Z1fp9keSaZMJ+gHQQ1URPDPHqJUeE5NuyWqGKoB4VUArHJhPDQyoKCxQ0PDQhiBh3hgYeGSIKMKGhQwCVCBhnhnibHQRMJ4F4Tw7CkG8NA1QngsKQcNDVQ1UIYTw0M8ImABEx1Hs57MP8A1Z4pSMIULnIBWl3ucJIuc2yXsx7PM0+aAG5kIUHsRZS0kgkHZO9jiOpVOUSCLqYlIIakEe+sMP2W3v5/UdRfbE9jo+j+vUX7IIi4aysgFiEgtzqYXUbYzaOd9qvaTwAdPJJE1QdasmWlQ3N/6hH+0egiz7Te0g0yAmUP60wGkG5TkKmL6s5YdwGZ44ArJJJUVKOVKLknzjHQ0HN2+Dp6vqlorGPJa1utXNVUtVRYDYWGGAsIggXhiY9WKUVSPAlJydthPCqgCYQirIoN4d4CqGgsKJCYaqAeFBYUgqocqgDChDCeHBgDDvAIIGFAPCh2FIlN8WPTr3H6RG8M8OFg5fz39RvGd0VVieGeHUkjo3UfnuPWGeHkS00O8M8J4YGDIQVUJ4YmGeCx0O8db7MezGJ04AAXSlQcDLKWHc3Fk77wXsz7KskaieGSCKUks29RDGothIGWdi0dNOnFwVAkm0uWQKicVLpAuW8gzCwJPn6+vfbE9ro+jqpz59g1zzZnc3RLKrDetZdu/T0EZnHONJ0kpz/UmLLoSX51D7RGUoT+7m1jinEkaSSZswla1GwH21bIT+EEXPZ9g3m2s4jMnrK5qiSSS32UuAGSNgwHwjm0tJ6j+Ds6nqFoxvyBNnLWormKK1qJKiepbA2FhboBDQMJ49eKUVSPnJyc5ZMd4eAeHirIoImGeBhngsdB1Q7xG8KCwoMmEDAQngsKDhoYmEDBYUE8M8MDDEwWFBPCgXhQWFDOYa8THTq6HuG+nWHl6ZSiwDnpg2HT99IyepFeTVRfhFpGqlTJsur+gkAJUUpc2BLsVcxJtcjI6MZeG8K/iZqpctSEsFKSpXKClJDOlLsSDsw84ylS8xZ4bw+cuYlMoKCibEFgBuX2aMJJwWzOuM1qyqUf3OhP/Tufb+pJ/wD0/wDWEr/p5qAHrkn/AFL/APSNPhc7XpugyZyUlSSRNlguksyqiLs1v7E7Ez2rXLSRNkLQsJUTyEgEXuZdSWwX6EenN6+r7norpNBr9Jxs72B1YFky1dGmJcv0dm9WjY9mvYzwz4ur5SklkWcFJyprO+Bt5xscK9spM8qBVzAEqDopSBcqJSxA5gHI+D3PU8UQUeIuqmoCUgJYrIsAxv7xCWbdiCbRMtbUkqZcOk0YPJIPiGpCila0jlJ8FF3JNnUCWPW4e5veDnz06SUqfPI8Rn2LdEoG6ibeo/1R8OWEza5qZhUpBUmlKygAJJKBMApSo4YkPUANyouNcI0+rCUlSlFBNKRMKVA/5CwfNyDvfJOVHS37HmfGeLzNVOM2ZbaWjIQnYdzuTv6CKsdtrv8ApooP4U0H8Kw3wWix/wBsczxPgc7T/wCLLUkYqyj/AHBx6Zj0dHU06qJ8/wBVo6+TlNGeRAmJIREdJw2RQng6YYphWOwYREFTCMFjBhoMIJwCfIH9/wDEOZKh9kjzDfWDIdMCGeDMr/L/ALk/kYYSx94fP8hCyHiwYTwXL95/JP6kQxIGH+Q/MwZDxGeGJgqh0Hq5+jQhMLuLb2t9MXhZMKQqDsD8DCgSf28KCx9po63VAYTUptrWDns/wino+L85JxkC+3ci9h0MbJ0MkuolTnlKaQAOhSQbWtgRZ0XstIQqSqYtSxMWAGRQqWWNLqqdiqzslwC0fPQxapnv6cN9jPRpTNJWQaWNRY1VEGk3ASLh7noTm9+fqdPLBRJUFhIT/UJ8NZdPOFI6YDkkZthR29Z7JTlAlBSWUSKkYBOH8QuBmwDm1ofgfskJU4TJkyqYHSkglCWUGwd7ndr7ljGznKcVFsqOgot0qs53TabVJmpMqXMSmygQlkmq1VIYKdIHmOtjHd8N4jUsqVLEqYLulSmUgBAK1BWGNnN/dvAqQlCmKQKaQ3usEhmYekVOK8iSbc9KCdmepnGHYi+0VFYo1jHFE2p1SJw8VSkiUhT3QalqSPtO4YEkjdJAwcRy/Z8zwpU9SgVJpSmWsJ8JBBACc0kp5TawcDKiafilczTy8ArmKAYYlqWUjv7qT1jdlpqdlkgWDFlAufeIAAdnw1x0i7KqzPl+z8+U3haqY3/dlpmjs60FJ67HHaC1mo1+nTXMMhUtN1TPFIASaQCoLQ4Au7Oeb46RmhLBRI3BIFJIykkXBs/xIqYpIzVhSaaQQSVmtKFqqU7klVQLE57dC0IdGf8AzQHw55WpSCAKpQqlkgcwWtFSM1WNLW7Pbl+0khYtMlqBFwFJv1BD/IjtFjxyhD3ASGdKVFRCGZIouwNyhIuTe1jzXtqELkFZSkTAUFKmZagVAEKG9iTe4KWtBimyJycIuRi+1srSpUkyGBJNaUF0i1ixsg9hGUjRjwDOrTZdPh1ELOBUOSki436xReGPRy2We3m0ejGMoxSs+enqwnOUnHn+zQTpP6PjCikLopK+d7H3Qxbv5ww058LxQmXTVT7wKn7pKioC+SL94qeIWpqVTml7P5YgkzVU01Gl3p2eK7/z+CctL2fHxz/wfxT2/wBqf0hlLPU+jiBeHqjakc+TAV6mAbtEpMCRCaQZMjeE8EUwJTElWCTCeHKYGAYgYaqGhoRQRMNDFUKAdHqs3TSJXNShLvc+RcJBfboOsPL1aFEUKCnawIFh+GxPRmjB4zrZviqHhqWkOEDwyoXDOkgXPcdGibg+nQZxTMQBMAStFyCGSCykpZIIsfTyMfMV5Z9StTuqKOlKjSaWBu3R7M7RzquLT5Cnmh3NSgQk1BqWC2LAWsN/n08/3cOWHx6/3jO1kkT5SkFgQHGcgHp1DjH5RWTVUVqRbWwP8zSQgkTCVh0pEtayQRcciSLP84Za1TJcx5KwhMta1Fa0i0sVBkIqJLgZA/I0PZb2pTp2kTB/TJYKH2KyXqSxqDkX2c5aOpSkIJpZSVDzDWelshrb7+nfGSkjGLy4OW1xARJnIb+ndTbBRVUR8Vn/AEtG7wzV1JIVMqFqSVEq+gDYZnzeM+dKEhSgU1SVuB1STemq7B7jO24Y0pM0yXSP8N7E5QTelX4cscdLOye25SOjVNYFrkYewJ2DxlabjiJgISrLgmkCmzBrkvd9rgXGIWl4g66Vcq7MfsqBuL94k1egCzd0qHw+GR6fq+cpvmJVGfrNbMYgWw5ZzUbFxvjoTfMc1q9FMKqlqUonqSTgbG4yPjG7p9JqELaaUzEFyCFlSha1JIH542eLfD+GS5i0KpKQokO1BYFTgvuwVf8A4hR1N78meppLUjTOF4lpiikkMVB9w+x+cVkpMaHH5lWqmg8oQtSEp2AQacd2faKK17R7GleKs+b1kozcYjNDVNAkxJLUzEEgi4IsQRgg7RZl+44I6vDw+p1ClqKlmpRyWAJYZLZPUm53JgEByL/Vh3LAlvIQ06W43C5VEkRLJLAEnoASfgLwzQc5KQohKgsBmUAoA+QWkK7XG0EpACEmoEkqdId0gMxUWa5dgCTbaHkS4NWvYigFjpEyZZJAFySAAMkksAIFSWcfGGyUQQKoNaOkTT9OqQuWTQp0y5qcTEFKuYBQNiLEEdiIhvwbRjlv4KqhAxPqJoWtRSkIBLhIJIS+wJu2wdyzZzEREIHSdAwoQTCihnrtsi30iFSDUVAJqLXYA27s5w9/0EYXCeKNMCFKsuybuxLYxn841dVxJMr3i6vui5bOP36x80pJ7SR9VGalHJGlqp6Uh1KAjB4vqULQUpJD/awHcM9jG5KkomJBICtwdmIBe0FN4ahjyJ+DCNHot7oJttUjidLp6g6lCqzAksRhnPvKzYOR32uytWpBFIUlQIY+8D+u5v8AHaM/herrWQyeUhY5QKVA9Psm737xpauclTVAJd3AJsBu9rElm2bpjLdM5oOkb41PiJrBcGy0u4t1GD+yIy5unIcpcp+6LqHl99Ha5sHDhxzfFtSuWRSVBIIKiSXORS/obeRxFrhPtFUaVOwak/a6OCMt++kdMZPyWtSL2ZpJRyhgFpeyQTl7GWrIP4XOSxPvRdRxA0godYSzpvWP167+sMFomFwUVH3rApUDspOx7n54iBSXU4dK07E84HUEllptufNX2S6UuOTS2jV0OtTOS6Tfdw5H+YfpDJqSb8pyCOYZc7b3HkcjbF1CHdQJlTD/APIkEBXULAYpN87WcB2i1peK+G0qeCXdplQKSABdwS17fB7GIcf4BTa5K/tP7NDUvqJLeKzzZYB5wm3iIBuSAwLbNuObiFOD2j1VEsOlSFHZQayrXsrcEZcMRGDxuXIVMpRLpKnJLEJryQL2zjYnvbqhrygtzk6npIaryOIKxEaZgjodRwEZAp8+Yddtoxdbw9SMj8/nvHVDqFI8ufRygRNDpmqTdKlJJBBpUUuDkFmcHpESYd46Ls5acWElbRYSXisUFgbXLZD/AAyIKXM6w0yZRfJPDEQwMMVRZmKIygXbMWBO5CmlJdQUFMagwIKXdik2LEWIszl4ClsQi9lwx9HRW0xS0JvdKQsg7cpUlw/d4iUe++cfLaCmJgZsooUUqBSoZCgxB7gxPDNuY8fyT6GQhaiFzUygz1KRMmB3Fmlgkbl8WhoqktvCiHzyaRkkv039zo9KkSyJiaQzEMCA4PvF/eNgxP3Y0f5YW8SeTLRkAt4iyz8qVHle1z9LxYneFpiAkibOAHOq4QX+ylmfN84jECRl6lFySbm9zePB2XJ7O0duS8nikzxpXhTPCTLtQKqVJKnNYJ5lF2cnobZF/iGlmLmSVTjMBlKqSzBzZyeW2MhoxEDz64/T0jcT7RlSWXLSTfmSop2yAxY587RWUvcuD27g+KKKNTLWpXIUFBlgZUTZWc4u2B5xi6mTOBmKPhqIlgSwCCa3DqYi49482WAYuYvcXSnV+GELCFJdLTHAVUzMpL3tuNxFPW8D1aaQqpaU4KSpbWb3RcW7RTbKlvvyUpkjVTCivTgy2S6BSAcOrlNSTvZmw20a/EuEhCEfw0pQfPM5AZ2I83vfzvFzTcdEpCUTRM8RKWU4TdQekMSCHSALve8akvj0gpU6pks3DKAX0vym+XIGwMbVCWzYnucRpp65MwVpKfvAhiymb8mftGxx0zRKqlksllKw6QL1Js/QMLtiNni8+XMkEoWFBJS7Mly97Zbdjmndoi0EwKRLNgQKf9lvLYfCM0ldIqMfBg8M9pQoBM56iWrH/iCnBGdujMSVDamzFAU2Wj3QlwpJ6AEXSrok+QKwI5vi3B0ypxocgMoPcB9nycD+8Fw7WzJIdgpJLFJOcXp3DAC/kYT1FwzD1cJUzZTWjmkKcD/4lXIG7CoOO47YLPKZMjUUn3Zgeyne+wOSP07CKkvWpmFw6F5uSSCehysf+Q/EMPNl1quRLnWZQApXa1XQ9CCH9GJW3bwap+Ym+lUtSRLWAhQSwL2UwP2lWBtlR3zGRreCEpHKUOHCVBLi2FAFvgfhiGTxcv4c9JN8nIZ798frGlpZy5aeRp8rABNw3Q7fCJTNVKMzjNXwQuXFL4OQfmSP7xnT+GTEZTbqLx6VPEkpqNct9iH2wzF4oTEymHMH2JC04PdLRvHXlEw1OkjI4EFinIVYguxHQvkXbpiGVLGXzv8A3jptXoJV+eXcPcgYy13+V3jGncJQXpWln+9Z/S/yjoh1K8nm6nRV+mRQJbvBzDZ7uWFkpAZi+CGONi93IOY9TwxSNv0PlAaeWd/qPpHVGalwc8tKWkiRC7wakxGUHziaSkqsATcCwJucC3Vo1s5at7ECw8FqdUqYsrWoqUo1KUS5JOSTBNEakCCvJUZOsSIy3xDwge0KJaLykuDop0wkmrN3fqTd/wDiKvFNYJCEr51psLD3VKG482GY0tRrCtitMtRO5Ql7AnIAO3WAWlJSOUDHXr0JYdbR8/t5PaxS3Kk5C+RhdQNjchg/N9D5QA1Mymyb8psFK99AXhAi5LkvMIchjbG+cxXnykg0lKSLZSHskdBe1odobccckT6eeqXMQoByll3CmdCkZZrOS/ltG5rPb6cWSZcsJUCkqAUFArDJUCVMLnOxI6xgKSOUUpNumA6beWLdhEy0CpmBDEMQCG/YilqYqkVko8Gwr25nSkqoKlJYihYQXt1YDDktmMnV6gLNSQSFXFhgs2LAXA+DwioVCyc9OrufOK89kgJSEgEMwAZsARMpZVY5vtthqLDpgnzOzgkfCNfha/CQVLs9wnJvjOHuS/1ivoNKkSgvKgQLs2Wdhu3w2aKermk3JJN+/T9Ya7dwvBWLUzlzJijTzKJYJwG2vcWDeh9c1dSQykrdJchiCG6g3t0Z4sIO20aHEVMZYuapaVEkkl6ZZ6/i+QiLvc5ayTZkyp5FxsfpiOjkqTPTyvVkosSSc0/i/DYKbYsY5tEoN2JxtdVOIfhazUjz/M/pGsG4lacsHXubc2SJtKFtXbwppv8A6DhwWIzkMewcG4mrTzCmYltlDG+QTYj99o0uI6cKQFHKgVH/ADV0k+tiepD7l87igq06Jqrrel+oKkpv1sfl3L3ONdyOia+pco6PUcelJAKVOTcJBDjv2aOd4n7ULWVJBQkXdIFyDZic43DfRsWfa+9gT1D7xUm7dy3yf8vnGeTmYT15PZbE5VsCb/Pz84iX2a378xeHCbE9P7REpdx3MI5y7ptRelRdJ36dP38OsRcR4aUitBcbMci+PnEJLFs3OfJ41+FTCSZZ91lWwxCXcNvGkNRxZtBqXZIw5S3HfcQIWUk0kjqxIcODds3jS4vpQlSilwQQLWfa+0ZiVOlzmPT0tTM4NbQejK0x0mGCYCXmJEZjpRzSVMNAHQ+kKEcw8Asq8H/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4" name="AutoShape 8" descr="data:image/jpeg;base64,/9j/4AAQSkZJRgABAQAAAQABAAD/2wCEAAkGBhQSERQUExQUFBUWFxcWFRcYFRcVGBkYFBgYFxgYFxgXHiYeFx0jHBgZHy8gIycpLCwsGB8xNTAqNSYrLCkBCQoKDgwOGg8PGiwkHyQsLCwtKSwsLCwpLCwsLCksLCopLCwsKSwsLCwsLCwsLCwsLCwsLCwsLCwsLCwsLCwsLP/AABEIAOwA1gMBIgACEQEDEQH/xAAbAAABBQEBAAAAAAAAAAAAAAACAAEDBAUGB//EAEAQAAECBQIEAwUGBAUEAwEAAAECEQADEiExBEEFIlFhE3GBBjKRobFCUmLB0fAUFSPhM3KCkvEHY6LSQ4OjRP/EABoBAAMBAQEBAAAAAAAAAAAAAAABAgMEBQb/xAArEQACAgEDAwMDBQEBAAAAAAAAAQIREgMhMQQiQRNRYUKRoTJxgbHB0RT/2gAMAwEAAhEDEQA/AL8qQzK2uzAWtc2Nun1bMMZuxlrt0L46/wDDRYGvSQxlpbD+GhLW/GCSH/K8ReG7cqkAXsWdy92YdBi/ZxHcpPyefgvABnC7oWQNyodzuL+cWAEn3amyamwXOAQPgbP8I9RKGFF2LqDKD2cOLtYvncN1MSUMwYkC9yEjJOFEXt1+ADRLmilFrkssh2BS/n5m4JYZ/vYwSdOzEgEZLAYv1LfD55ATtMEkEGUrYBNz3BKgCXf5+kJGiM1qlNcpNMxGeyVcxtds2hZfJWPwMkAgkmkYDsMd35obxEA8qie7qt5WVbAf6MYE8NSPtTetpQSbW5qVsG7422iwOFy25TPfKeUE9C7A7iz7QZfIsX7EUhW92YXuvIs2PiBCUnJdLHcN8Sx/OAHC6SBWrewlqct3As7tdj5RIiQiZ7kwFi1yc3AYkuq/TtbELMeL9hJTZ/TYjyz5QxljrcmzEb9A5f4xbRpFkA1W25eU2L3csbbPjeKmo0LF66ie7EgjYJcdP0gU/kbhtwKhP3qfr8B+o3hpaA/vud+Y/MO7/pAJ0tw4J6n+oSLOzt1t6wUvTrw4PlWbEMWKjb4g284bn8k4/AzNZ/LI+QeHQBgsevTzeEUMhlHoCoqoJObXc/TvEv8AKgR/iA//AGuxzu0HqCwBMkJ6Edbv/eISUv1I2Bfpl2bMSJ4d9kqBF/dmy+u7kPtaAk6FsLSDmhbAkM7hxjuDcw80vIsH7D2CXItuXTbA6H/hoCXMT1a+1JFvL9OsLVSkORWKgb0pSo+pQpnx38nLwplJ2Vm1hMGbb9+sUpomUaZZlzn79wAr6F/RoFU38Kv9rfUwH8uLuopU/MWck1HPKevbr6MvRpSHUtXZjhj+ID8N/hloPUQYN+CQTRu4+H0EFV3P76RUmOCwrbqU8znzBf0gxKUDf0dKPzaLzJxvaixWOvyMEm+FD4t9YrzEPgEGzkEt9bZiFSF7q+ZPyDmDMTh8F4LOxfy/vCisnApIPkU/mRCgzHgVUaCopClkBRDEBQB/F7uLHvF46WUykiaVG4LhTOGVYq2sb4Pk8ZvE9dMQspqIdlEJlgDnANONrht2NrkRQnaqcp2M0AMQQKQA9sC1zndt45t5F5Qi6SOgkLKU2C6QAHpQSA5ADJBfq9tjd4pyip0iYqemwLeGkMGa7swa73DEelfTzZploCUKNggAoPvO/ITh2Zwz2F2L30ajmKZoJRsoeGkkgdVYuMG973MK6L2YkaVKGUZiixL+6RUQUkkO7F3cPZ3ZyxAOHFDEkUkhvvE4CSWDO5yx6QGmny1kEKlgsnmLinIJJLJJuMbv5h5kp0CqhYJKrBg5LBabsd2bYpuYMi1FeA0GWX5N3J8S4fZrDJwdjnAi0lctJLyQyctMyBe5BYY89z7sZ0/iBRMythYAoJSQmwDuLkE7B7G0FqNfKUOasEUEuQixO1YLHFwQWvlollKRpIminmllKXFNSyno1NQ71OSElve2Mc+szLSZhlJLhRCgokUs7E25nAJYh2bEZWq0ctNaSEKU5DkjlJcO4qqG+QOUNkgRSuJz5ZIVLQlQH4EkA4y5LWtfI3uRCckuTYVrcE0qKQpTWUwSDf8AEM2uxBbeKw44kEFKHu55h67HD+rnLxDpuJ+LyqprAPNYiwUyqQLbiwJu4ZiIH+FUpav6aSEtclFkgEJ52Ugvs7vS24h7eSXJtXAlm8clqDEKwHAWnNwzlN7ddyYsSFeLQQZgJLOKiAx32J5hbNh1vnp4cpKhSUcygAl7AsokAh3ZNyFXxZWIuyZxT7syUkF3AKUFJcczO12F989xLa8BHL6maKdGoBRJK8+85tk4YtUxbpu8ZpWpr6eeoYBoUXZn9128++1oElEmx8NyxDliEhiwALEfaYl+XqDBn2gQkJH9QkJQCRMdyzLZsAi9nuS8CZTaS5omkImLTZPgikB1ORa7djckuMdbCLA0y2BZBN6rpLk3TZ3Juxf7vYPTTxGTykrAVetSVzEllBTXazLNVruk3YkiWdOQS9IXWWASgJSLEEsCKsN0Af3S4EtspKPgS9ayqVacU7qMupg2OVJBv6BsWiwhSD7qEJNrhknpdha+H/NjRKFpUShSqSUlXNzOAQQgKJ5O5D/C7zwshipbtYhXQhyzO5fZmD2JsAOOdyZelKgSCwa9VL4fbHqXNzeIJPDiTZnBcXIuNwCpj+7REpU1+SaNndSHBPNU7WsxYtu/WJFauZ4SmYKLEKAck5pc23DWdibWMWmyWk96D1XCk7hVTbqAHmGEQJ0pSHK1sBlJfvnA+e/SAXxKYlwgKNv+zcgC5ATcA5v6iH0UyaVEqSgAliFp91LKZfKAWDXZQdjsHTVtLkjtb4LUuWSQ02YXxyJOCze8/wABAzvEABJJ7GVMRixuCU284I6lKE8koC9ZCSUqHZgWBB3/AAnuYL+b5CpZZ2fwkk2OAsB8fWwETkyqj5/0qALUXZHqVnpe8NCn8WkBVwttmFPT70KNFKRljHyzmtPqFrchTMXLgKBp2u9vO1zeLIWogPXXcKTX1cEjLOM+rxFodQmWXlSxgB1iva9jbLbbQ5mrL2lh9ghI/KK9Ob8HN6kEqsu6mbUvllrvSyVKUWYB+ZLFSnBu2c3d4dJrZ0sXSWKaAQwFK1MxpuXx6nIMMmeoCkENY2AHUbDvB6fWzE4WoG1wenyh+hMr14Xds19FICAJoqLpSh2IpdBKgs05DBA94GrYsYj0+vlgKZK7NSHcJSLkP7yywYEkY3JcBL43OSOWYoHr5xW1muXN/wAQhZYhylJsdsRL6efk1/8ATBbR/omn8UQsTAZg902CFJJA2J+xZrhRvsWEV9CkqSrw1eEggBJmEJ80y6i6lWLgHPm0KXrlDKJZ39ykuOtJD+oPZoqzShWZV7AkTFBTDZy8T6U14B60Hvf+G1K4hWulEsGWkstRVQWvdiouCQMPYXyGNMtIWVdR/hVJWKkgkkuzdbZt3EYulmpDhSFEXYVMz22SHsGi+mZKUXJUgjBKQsDyZm6Y6xnKGovD+xpHVjJcqyWcdMhlpMyzsHAdiCCSWH5ttsc/+aU1BRKk8tLGhg92zSS46t0LltfT6dJJQgy5gMtSHUShVJU+FikqvnszYEVpvsrOQCoosyjkGwDuCbYB7nZ4lSX1BJT+n8GQmUaXJJSGCX294tT5A/CIkpQkuWLXLKUD6NgxP/EcoD2Llr5IGGyW+kTS5AURzL32SSe1h8h2i3qYrc5EsnsyshMpJc1lPQqYZDCpI2FsP9BblFBlOUJKUENSpjzWZRBAPuqLlh3vFocPBv4c1ThiPCN26sgfG0OrhQH/APOvY/4Uw4tgD9vGL118nRHTkuStJlJJcSJdKk1itdQASThCjURbBvynIJEWp/EkulKJabhIIVZIa1ApCUkbO16i+bQztHLFilSHDB0rGcM9nx1xEE6cFICDSQl7iWkKUQT7xYnfc7Q1qKT3HKTjsW5XGQoOy0FICUs9LbJACWAszk2ZhZkmCdrZZJcBioFRBIJVSspJ3IFxYjIDKwmt4pFNKWBFKr5bLg9R59MRLNlqN1Llm7n3vQOB3w3xh2kyfUk0TzdegPSk0uSxQhSmDpQk0s7O+buXJsBZRMStaQDQlRJVUhjWCD7iSShJcWORUzkxguazcEMCCHTc+fpg77MRCQqhTjbdvT7QaKdeCFrtOmjp6BU7e9upwSFMoJYJSC5FiNnHSIJmnJNlpIJ/qA8rkFLlzbJBs7Mb2LV9RxkKZZBSoB7E2YAqIc1ByKmw72O4StalUusL5C5x90MfeBJszu72iM65OrKL4NKXoaCXl0i/uqYuDclJ8nIThgMipM0qepKS+a1c3ucoIYAUGocwcnBU1tsqTqRKJQVPg09egdIBsMPsGxFtKlKSVULuag4K3DkM6QA/M/KwABDdDJPkuMl4LOp15sywQySQpsl9/D7dS4IPcqINNMQFEqmBDJCWXQCT95lFtrl3fa7lQ8Ux5mChIEOG6Qivy+EJ49w8BBhI/ZhqYZ4VUAB/v9/vrDVQ1UIKMDGOYGEYUSAwEGRAw4aECEC2IsafXLS4BJScpJJSfNODiIITxDhGXKLjOUX2slnlMwWS0x7AE8z7Bg6WN28ySN5dKtUkMqUt1Mfdazta1/8AiKM0OIAJP3iLNmOPU6VvaPB1Q6lZZSW5qfzuX9wnqWRtn7MQzONJayQD3Y2dnYJ+UZqZYdRWRUcGl1G1zV1sPNz6iUC5rSWalwAbN1x6PHFLRjB9yNpa+pJdr2/giOtcgqmEvYEkfUkl/wA4Eah8OpiHbaz7ZtFlExbskKV/oURbuzH9+k8jQzbEpbalRIUGcu4/fzinqKKsxWm5e5SlzOxvuSQXc2gVpLkBTA7h6gwt5hz13i1M4ZPVsnufECcdiBEU3QLSpipALgtU7MdyA0HqRfkn05LwAJOzk2sWIch7lj0a0NUWD5Gct6DpF9XASWqmAf5U1H5kfsRDO4YUBTGsMzMx+vn8A0S9aPuN6MuaKcmSHU5UUkXBNg/Q37wUlKEgp5qR+IE3H+X59oNOjXTUeQAuyge357GIP4dIcBSmL7B+mRtbpFZp7IXcuXQ6dOAqy1tligH5hQZ/LeLMnWzEpZMxQF2ucnF9vMfGKiVkY/bN+f1hE+tuj/3i6fkhzadr8E81ZJKiVEkubEj0pwIUDJ1SALrpOBu462h4Mkti1DLdluHqgSYaqPaOCySqGqgKoUAWSAwzwFUImALJKjD1RFVCJiWOyWqGqiN4eqAdhkw4MBVAlcILJaoZ+0RhcKuGFk6pssC7g+T/AD/tDydKFF0KQwDB+XNmADsegMVVnyiJiMW/feOLV6ZTeSZ0Q10qTjsaMxShitVr0kAdyC/y8rWEIa5SWBY98l/Pq37vGrwjikxZvKlnYqAKMM4AY1HFh97Z3jWmy0gVKQgZLMklmu6lOkC5c4G5FgPMeji6Z60YqSygzlRxRzcgdi1/SKk9nJOXcOr1JDdGO/0jsUamWBVMKkpueVAIILsQfj9kYFoH+aaRGPEdm/w0h/ikb94haLT2T+wnBP6kcj/HlgE8tnYB+rOxxtv0hjqFVOVH8ulu0bsz2mkhTCU6Bh0SnuQT9mz/AJRSmcW0qiXks52SkfAvb0Eaeg/b8GEvTb/WjNOocEKDpPZ3ycXitNGWx2bz/fnGydToiLpmh+hNvLnb5Qq9ER70xPkD9XiowlHwRLTjJVkvuYZTb9l/0gdYsJDkfLz3A/fwbbA0Q+3MLdi/0gFnRX51h+xIIY2IUCGi7l7Ex0Yr6l9zlpcsKy/Zg4DWOGzYwo6pE3QjBV5MoethmGh3L2NqXuvuUyYcmAtDVR7Z4ZIFQqusR1Qq4AJSqFVETwngCyWqFXEdUPVEjsOqE0AFQngHYcICACoeqALDJhAwFULMIZ0PD/amSspRMkpSbufDBRYOzJDvs7fWNxOm0sxAX4KKTghBS7uzBgfl3jA4JwEMJk1PKbpG6+ltwcd+4jpgL3YEYSADQOieqzgnZmF48TVqMuxuj6Lp1KUL1EvsRjTJlpLBGL35UC/KprqLE2HnYWOVP41LBJExKlhVudKXyA72fGSALsMmKvH+MA/00tSHBI3P3EkZ2Klb/BufGpVsW8rfAbR0aGjOfezm6nqoabwRoavioWcN1sXPR3P7+cUlzQeno4iBRf6xG/nHpJI8eWpJk1jmIlaYQ1ZhvEh0jOwVaWAOlibxYcTHhOKFZX/hDA/wpfMXAuFXBhEdlQaMw8WqoUPCIZDPDPA1QgqGRYYMKAqh6oB2EId4CqFVAFhlUM8AVQxMAWSPCqiMKhVQgskqhFURVwq4BkipkdH7OcCrHizQAixSCXJfBIDWOws/lch7OezNbTZ9kWKEEXU+CR93oPtX2srsw5IAsRjHID8is9LD4R53UdR9MT2Ok6T65/wiK5NhzO9gOUs1tisjfYRy3F/aeWrxJUhwAaTNACgoAMoILu2zsxcnDRL7acXVLbTynSFoJmLcF0qdBQkjckXV2sL25AMAwt8ojp9DPulwa9Z1fp9keSaZMJ+gHQQ1URPDPHqJUeE5NuyWqGKoB4VUArHJhPDQyoKCxQ0PDQhiBh3hgYeGSIKMKGhQwCVCBhnhnibHQRMJ4F4Tw7CkG8NA1QngsKQcNDVQ1UIYTw0M8ImABEx1Hs57MP8A1Z4pSMIULnIBWl3ucJIuc2yXsx7PM0+aAG5kIUHsRZS0kgkHZO9jiOpVOUSCLqYlIIakEe+sMP2W3v5/UdRfbE9jo+j+vUX7IIi4aysgFiEgtzqYXUbYzaOd9qvaTwAdPJJE1QdasmWlQ3N/6hH+0egiz7Te0g0yAmUP60wGkG5TkKmL6s5YdwGZ44ArJJJUVKOVKLknzjHQ0HN2+Dp6vqlorGPJa1utXNVUtVRYDYWGGAsIggXhiY9WKUVSPAlJydthPCqgCYQirIoN4d4CqGgsKJCYaqAeFBYUgqocqgDChDCeHBgDDvAIIGFAPCh2FIlN8WPTr3H6RG8M8OFg5fz39RvGd0VVieGeHUkjo3UfnuPWGeHkS00O8M8J4YGDIQVUJ4YmGeCx0O8db7MezGJ04AAXSlQcDLKWHc3Fk77wXsz7KskaieGSCKUks29RDGothIGWdi0dNOnFwVAkm0uWQKicVLpAuW8gzCwJPn6+vfbE9ro+jqpz59g1zzZnc3RLKrDetZdu/T0EZnHONJ0kpz/UmLLoSX51D7RGUoT+7m1jinEkaSSZswla1GwH21bIT+EEXPZ9g3m2s4jMnrK5qiSSS32UuAGSNgwHwjm0tJ6j+Ds6nqFoxvyBNnLWormKK1qJKiepbA2FhboBDQMJ49eKUVSPnJyc5ZMd4eAeHirIoImGeBhngsdB1Q7xG8KCwoMmEDAQngsKDhoYmEDBYUE8M8MDDEwWFBPCgXhQWFDOYa8THTq6HuG+nWHl6ZSiwDnpg2HT99IyepFeTVRfhFpGqlTJsur+gkAJUUpc2BLsVcxJtcjI6MZeG8K/iZqpctSEsFKSpXKClJDOlLsSDsw84ylS8xZ4bw+cuYlMoKCibEFgBuX2aMJJwWzOuM1qyqUf3OhP/Tufb+pJ/wD0/wDWEr/p5qAHrkn/AFL/APSNPhc7XpugyZyUlSSRNlguksyqiLs1v7E7Ez2rXLSRNkLQsJUTyEgEXuZdSWwX6EenN6+r7norpNBr9Jxs72B1YFky1dGmJcv0dm9WjY9mvYzwz4ur5SklkWcFJyprO+Bt5xscK9spM8qBVzAEqDopSBcqJSxA5gHI+D3PU8UQUeIuqmoCUgJYrIsAxv7xCWbdiCbRMtbUkqZcOk0YPJIPiGpCila0jlJ8FF3JNnUCWPW4e5veDnz06SUqfPI8Rn2LdEoG6ibeo/1R8OWEza5qZhUpBUmlKygAJJKBMApSo4YkPUANyouNcI0+rCUlSlFBNKRMKVA/5CwfNyDvfJOVHS37HmfGeLzNVOM2ZbaWjIQnYdzuTv6CKsdtrv8ApooP4U0H8Kw3wWix/wBsczxPgc7T/wCLLUkYqyj/AHBx6Zj0dHU06qJ8/wBVo6+TlNGeRAmJIREdJw2RQng6YYphWOwYREFTCMFjBhoMIJwCfIH9/wDEOZKh9kjzDfWDIdMCGeDMr/L/ALk/kYYSx94fP8hCyHiwYTwXL95/JP6kQxIGH+Q/MwZDxGeGJgqh0Hq5+jQhMLuLb2t9MXhZMKQqDsD8DCgSf28KCx9po63VAYTUptrWDns/wino+L85JxkC+3ci9h0MbJ0MkuolTnlKaQAOhSQbWtgRZ0XstIQqSqYtSxMWAGRQqWWNLqqdiqzslwC0fPQxapnv6cN9jPRpTNJWQaWNRY1VEGk3ASLh7noTm9+fqdPLBRJUFhIT/UJ8NZdPOFI6YDkkZthR29Z7JTlAlBSWUSKkYBOH8QuBmwDm1ofgfskJU4TJkyqYHSkglCWUGwd7ndr7ljGznKcVFsqOgot0qs53TabVJmpMqXMSmygQlkmq1VIYKdIHmOtjHd8N4jUsqVLEqYLulSmUgBAK1BWGNnN/dvAqQlCmKQKaQ3usEhmYekVOK8iSbc9KCdmepnGHYi+0VFYo1jHFE2p1SJw8VSkiUhT3QalqSPtO4YEkjdJAwcRy/Z8zwpU9SgVJpSmWsJ8JBBACc0kp5TawcDKiafilczTy8ArmKAYYlqWUjv7qT1jdlpqdlkgWDFlAufeIAAdnw1x0i7KqzPl+z8+U3haqY3/dlpmjs60FJ67HHaC1mo1+nTXMMhUtN1TPFIASaQCoLQ4Au7Oeb46RmhLBRI3BIFJIykkXBs/xIqYpIzVhSaaQQSVmtKFqqU7klVQLE57dC0IdGf8AzQHw55WpSCAKpQqlkgcwWtFSM1WNLW7Pbl+0khYtMlqBFwFJv1BD/IjtFjxyhD3ASGdKVFRCGZIouwNyhIuTe1jzXtqELkFZSkTAUFKmZagVAEKG9iTe4KWtBimyJycIuRi+1srSpUkyGBJNaUF0i1ixsg9hGUjRjwDOrTZdPh1ELOBUOSki436xReGPRy2We3m0ejGMoxSs+enqwnOUnHn+zQTpP6PjCikLopK+d7H3Qxbv5ww058LxQmXTVT7wKn7pKioC+SL94qeIWpqVTml7P5YgkzVU01Gl3p2eK7/z+CctL2fHxz/wfxT2/wBqf0hlLPU+jiBeHqjakc+TAV6mAbtEpMCRCaQZMjeE8EUwJTElWCTCeHKYGAYgYaqGhoRQRMNDFUKAdHqs3TSJXNShLvc+RcJBfboOsPL1aFEUKCnawIFh+GxPRmjB4zrZviqHhqWkOEDwyoXDOkgXPcdGibg+nQZxTMQBMAStFyCGSCykpZIIsfTyMfMV5Z9StTuqKOlKjSaWBu3R7M7RzquLT5Cnmh3NSgQk1BqWC2LAWsN/n08/3cOWHx6/3jO1kkT5SkFgQHGcgHp1DjH5RWTVUVqRbWwP8zSQgkTCVh0pEtayQRcciSLP84Za1TJcx5KwhMta1Fa0i0sVBkIqJLgZA/I0PZb2pTp2kTB/TJYKH2KyXqSxqDkX2c5aOpSkIJpZSVDzDWelshrb7+nfGSkjGLy4OW1xARJnIb+ndTbBRVUR8Vn/AEtG7wzV1JIVMqFqSVEq+gDYZnzeM+dKEhSgU1SVuB1STemq7B7jO24Y0pM0yXSP8N7E5QTelX4cscdLOye25SOjVNYFrkYewJ2DxlabjiJgISrLgmkCmzBrkvd9rgXGIWl4g66Vcq7MfsqBuL94k1egCzd0qHw+GR6fq+cpvmJVGfrNbMYgWw5ZzUbFxvjoTfMc1q9FMKqlqUonqSTgbG4yPjG7p9JqELaaUzEFyCFlSha1JIH542eLfD+GS5i0KpKQokO1BYFTgvuwVf8A4hR1N78meppLUjTOF4lpiikkMVB9w+x+cVkpMaHH5lWqmg8oQtSEp2AQacd2faKK17R7GleKs+b1kozcYjNDVNAkxJLUzEEgi4IsQRgg7RZl+44I6vDw+p1ClqKlmpRyWAJYZLZPUm53JgEByL/Vh3LAlvIQ06W43C5VEkRLJLAEnoASfgLwzQc5KQohKgsBmUAoA+QWkK7XG0EpACEmoEkqdId0gMxUWa5dgCTbaHkS4NWvYigFjpEyZZJAFySAAMkksAIFSWcfGGyUQQKoNaOkTT9OqQuWTQp0y5qcTEFKuYBQNiLEEdiIhvwbRjlv4KqhAxPqJoWtRSkIBLhIJIS+wJu2wdyzZzEREIHSdAwoQTCihnrtsi30iFSDUVAJqLXYA27s5w9/0EYXCeKNMCFKsuybuxLYxn841dVxJMr3i6vui5bOP36x80pJ7SR9VGalHJGlqp6Uh1KAjB4vqULQUpJD/awHcM9jG5KkomJBICtwdmIBe0FN4ahjyJ+DCNHot7oJttUjidLp6g6lCqzAksRhnPvKzYOR32uytWpBFIUlQIY+8D+u5v8AHaM/herrWQyeUhY5QKVA9Psm737xpauclTVAJd3AJsBu9rElm2bpjLdM5oOkb41PiJrBcGy0u4t1GD+yIy5unIcpcp+6LqHl99Ha5sHDhxzfFtSuWRSVBIIKiSXORS/obeRxFrhPtFUaVOwak/a6OCMt++kdMZPyWtSL2ZpJRyhgFpeyQTl7GWrIP4XOSxPvRdRxA0godYSzpvWP167+sMFomFwUVH3rApUDspOx7n54iBSXU4dK07E84HUEllptufNX2S6UuOTS2jV0OtTOS6Tfdw5H+YfpDJqSb8pyCOYZc7b3HkcjbF1CHdQJlTD/APIkEBXULAYpN87WcB2i1peK+G0qeCXdplQKSABdwS17fB7GIcf4BTa5K/tP7NDUvqJLeKzzZYB5wm3iIBuSAwLbNuObiFOD2j1VEsOlSFHZQayrXsrcEZcMRGDxuXIVMpRLpKnJLEJryQL2zjYnvbqhrygtzk6npIaryOIKxEaZgjodRwEZAp8+Yddtoxdbw9SMj8/nvHVDqFI8ufRygRNDpmqTdKlJJBBpUUuDkFmcHpESYd46Ls5acWElbRYSXisUFgbXLZD/AAyIKXM6w0yZRfJPDEQwMMVRZmKIygXbMWBO5CmlJdQUFMagwIKXdik2LEWIszl4ClsQi9lwx9HRW0xS0JvdKQsg7cpUlw/d4iUe++cfLaCmJgZsooUUqBSoZCgxB7gxPDNuY8fyT6GQhaiFzUygz1KRMmB3Fmlgkbl8WhoqktvCiHzyaRkkv039zo9KkSyJiaQzEMCA4PvF/eNgxP3Y0f5YW8SeTLRkAt4iyz8qVHle1z9LxYneFpiAkibOAHOq4QX+ylmfN84jECRl6lFySbm9zePB2XJ7O0duS8nikzxpXhTPCTLtQKqVJKnNYJ5lF2cnobZF/iGlmLmSVTjMBlKqSzBzZyeW2MhoxEDz64/T0jcT7RlSWXLSTfmSop2yAxY587RWUvcuD27g+KKKNTLWpXIUFBlgZUTZWc4u2B5xi6mTOBmKPhqIlgSwCCa3DqYi49482WAYuYvcXSnV+GELCFJdLTHAVUzMpL3tuNxFPW8D1aaQqpaU4KSpbWb3RcW7RTbKlvvyUpkjVTCivTgy2S6BSAcOrlNSTvZmw20a/EuEhCEfw0pQfPM5AZ2I83vfzvFzTcdEpCUTRM8RKWU4TdQekMSCHSALve8akvj0gpU6pks3DKAX0vym+XIGwMbVCWzYnucRpp65MwVpKfvAhiymb8mftGxx0zRKqlksllKw6QL1Js/QMLtiNni8+XMkEoWFBJS7Mly97Zbdjmndoi0EwKRLNgQKf9lvLYfCM0ldIqMfBg8M9pQoBM56iWrH/iCnBGdujMSVDamzFAU2Wj3QlwpJ6AEXSrok+QKwI5vi3B0ypxocgMoPcB9nycD+8Fw7WzJIdgpJLFJOcXp3DAC/kYT1FwzD1cJUzZTWjmkKcD/4lXIG7CoOO47YLPKZMjUUn3Zgeyne+wOSP07CKkvWpmFw6F5uSSCehysf+Q/EMPNl1quRLnWZQApXa1XQ9CCH9GJW3bwap+Ym+lUtSRLWAhQSwL2UwP2lWBtlR3zGRreCEpHKUOHCVBLi2FAFvgfhiGTxcv4c9JN8nIZ798frGlpZy5aeRp8rABNw3Q7fCJTNVKMzjNXwQuXFL4OQfmSP7xnT+GTEZTbqLx6VPEkpqNct9iH2wzF4oTEymHMH2JC04PdLRvHXlEw1OkjI4EFinIVYguxHQvkXbpiGVLGXzv8A3jptXoJV+eXcPcgYy13+V3jGncJQXpWln+9Z/S/yjoh1K8nm6nRV+mRQJbvBzDZ7uWFkpAZi+CGONi93IOY9TwxSNv0PlAaeWd/qPpHVGalwc8tKWkiRC7wakxGUHziaSkqsATcCwJucC3Vo1s5at7ECw8FqdUqYsrWoqUo1KUS5JOSTBNEakCCvJUZOsSIy3xDwge0KJaLykuDop0wkmrN3fqTd/wDiKvFNYJCEr51psLD3VKG482GY0tRrCtitMtRO5Ql7AnIAO3WAWlJSOUDHXr0JYdbR8/t5PaxS3Kk5C+RhdQNjchg/N9D5QA1Mymyb8psFK99AXhAi5LkvMIchjbG+cxXnykg0lKSLZSHskdBe1odobccckT6eeqXMQoByll3CmdCkZZrOS/ltG5rPb6cWSZcsJUCkqAUFArDJUCVMLnOxI6xgKSOUUpNumA6beWLdhEy0CpmBDEMQCG/YilqYqkVko8Gwr25nSkqoKlJYihYQXt1YDDktmMnV6gLNSQSFXFhgs2LAXA+DwioVCyc9OrufOK89kgJSEgEMwAZsARMpZVY5vtthqLDpgnzOzgkfCNfha/CQVLs9wnJvjOHuS/1ivoNKkSgvKgQLs2Wdhu3w2aKermk3JJN+/T9Ya7dwvBWLUzlzJijTzKJYJwG2vcWDeh9c1dSQykrdJchiCG6g3t0Z4sIO20aHEVMZYuapaVEkkl6ZZ6/i+QiLvc5ayTZkyp5FxsfpiOjkqTPTyvVkosSSc0/i/DYKbYsY5tEoN2JxtdVOIfhazUjz/M/pGsG4lacsHXubc2SJtKFtXbwppv8A6DhwWIzkMewcG4mrTzCmYltlDG+QTYj99o0uI6cKQFHKgVH/ADV0k+tiepD7l87igq06Jqrrel+oKkpv1sfl3L3ONdyOia+pco6PUcelJAKVOTcJBDjv2aOd4n7ULWVJBQkXdIFyDZic43DfRsWfa+9gT1D7xUm7dy3yf8vnGeTmYT15PZbE5VsCb/Pz84iX2a378xeHCbE9P7REpdx3MI5y7ptRelRdJ36dP38OsRcR4aUitBcbMci+PnEJLFs3OfJ41+FTCSZZ91lWwxCXcNvGkNRxZtBqXZIw5S3HfcQIWUk0kjqxIcODds3jS4vpQlSilwQQLWfa+0ZiVOlzmPT0tTM4NbQejK0x0mGCYCXmJEZjpRzSVMNAHQ+kKEcw8Asq8H//2Q==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2060" name="Picture 12" descr="http://assets.knowledge.allianz.com/img/la_rance_hydropower_q_49178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4279281"/>
            <a:ext cx="3384376" cy="2173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https://encrypted-tbn3.gstatic.com/images?q=tbn:ANd9GcRXkE_LWVPqH0fardpeUJxGIZRjWFwFaRPM0q160LlWVifmREnEqw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1999" y="1273324"/>
            <a:ext cx="3857571" cy="2160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777295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496" y="260648"/>
            <a:ext cx="9067800" cy="1008063"/>
          </a:xfrm>
        </p:spPr>
        <p:txBody>
          <a:bodyPr/>
          <a:lstStyle/>
          <a:p>
            <a:r>
              <a:rPr lang="en-GB" dirty="0" err="1" smtClean="0"/>
              <a:t>CarBine</a:t>
            </a:r>
            <a:r>
              <a:rPr lang="en-GB" dirty="0" smtClean="0"/>
              <a:t> (Vertical Axis Turbine)</a:t>
            </a:r>
            <a:endParaRPr lang="en-GB" dirty="0"/>
          </a:p>
        </p:txBody>
      </p:sp>
      <p:sp>
        <p:nvSpPr>
          <p:cNvPr id="3" name="TextBox 2"/>
          <p:cNvSpPr txBox="1"/>
          <p:nvPr/>
        </p:nvSpPr>
        <p:spPr>
          <a:xfrm>
            <a:off x="1080560" y="6094457"/>
            <a:ext cx="587958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 smtClean="0">
                <a:solidFill>
                  <a:srgbClr val="000000"/>
                </a:solidFill>
              </a:rPr>
              <a:t>Designed by Prof Thorsten </a:t>
            </a:r>
            <a:r>
              <a:rPr lang="en-GB" sz="2000" dirty="0" err="1" smtClean="0">
                <a:solidFill>
                  <a:srgbClr val="000000"/>
                </a:solidFill>
              </a:rPr>
              <a:t>Stoesser</a:t>
            </a:r>
            <a:r>
              <a:rPr lang="en-GB" sz="2000" dirty="0" smtClean="0">
                <a:solidFill>
                  <a:srgbClr val="000000"/>
                </a:solidFill>
              </a:rPr>
              <a:t> - Cardiff University</a:t>
            </a:r>
            <a:endParaRPr lang="en-GB" sz="2000" dirty="0">
              <a:solidFill>
                <a:srgbClr val="000000"/>
              </a:solidFill>
            </a:endParaRPr>
          </a:p>
        </p:txBody>
      </p:sp>
      <p:pic>
        <p:nvPicPr>
          <p:cNvPr id="5" name="Turbine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33400" y="1219200"/>
            <a:ext cx="7756337" cy="4362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5148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484188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pt-BR" dirty="0" smtClean="0"/>
              <a:t> </a:t>
            </a:r>
            <a:r>
              <a:rPr lang="pt-BR" sz="2700" b="1" dirty="0" smtClean="0">
                <a:solidFill>
                  <a:srgbClr val="00504E"/>
                </a:solidFill>
              </a:rPr>
              <a:t>Produção de Energia Elétrica no mundo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609600"/>
            <a:ext cx="7961437" cy="44686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747"/>
          <p:cNvSpPr txBox="1">
            <a:spLocks noChangeArrowheads="1"/>
          </p:cNvSpPr>
          <p:nvPr/>
        </p:nvSpPr>
        <p:spPr bwMode="auto">
          <a:xfrm>
            <a:off x="5334000" y="5105400"/>
            <a:ext cx="345908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pt-BR" altLang="pt-BR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Fonte: </a:t>
            </a:r>
            <a:r>
              <a:rPr lang="pt-BR" altLang="pt-BR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IEA – </a:t>
            </a:r>
            <a:r>
              <a:rPr lang="pt-BR" altLang="pt-BR" sz="14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International</a:t>
            </a:r>
            <a:r>
              <a:rPr lang="pt-BR" altLang="pt-BR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Energy </a:t>
            </a:r>
            <a:r>
              <a:rPr lang="pt-BR" altLang="pt-BR" sz="14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Agency</a:t>
            </a:r>
            <a:endParaRPr lang="pt-BR" altLang="pt-BR" sz="1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6" name="Picture 5" descr="Screen Shot 2014-06-01 at 5.48.33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86400"/>
            <a:ext cx="9144000" cy="1371600"/>
          </a:xfrm>
          <a:prstGeom prst="rect">
            <a:avLst/>
          </a:prstGeom>
        </p:spPr>
      </p:pic>
      <p:pic>
        <p:nvPicPr>
          <p:cNvPr id="7" name="Picture 6" descr="http://www.walesinternationalconsortium.com/images/logo-cardiff.gif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48600" y="5562600"/>
            <a:ext cx="1109345" cy="1171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005749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dirty="0" err="1" smtClean="0"/>
              <a:t>Conceito</a:t>
            </a:r>
            <a:r>
              <a:rPr lang="en-GB" dirty="0" smtClean="0"/>
              <a:t> das </a:t>
            </a:r>
            <a:r>
              <a:rPr lang="en-GB" dirty="0" err="1" smtClean="0"/>
              <a:t>lagoas</a:t>
            </a:r>
            <a:r>
              <a:rPr lang="en-GB" dirty="0" smtClean="0"/>
              <a:t> de mares</a:t>
            </a:r>
          </a:p>
        </p:txBody>
      </p:sp>
      <p:pic>
        <p:nvPicPr>
          <p:cNvPr id="54275" name="Picture 3" descr="GB Figure 6"/>
          <p:cNvPicPr>
            <a:picLocks noChangeAspect="1" noChangeArrowheads="1"/>
          </p:cNvPicPr>
          <p:nvPr/>
        </p:nvPicPr>
        <p:blipFill>
          <a:blip r:embed="rId3" cstate="print"/>
          <a:srcRect b="6561"/>
          <a:stretch>
            <a:fillRect/>
          </a:stretch>
        </p:blipFill>
        <p:spPr bwMode="auto">
          <a:xfrm>
            <a:off x="241300" y="1268413"/>
            <a:ext cx="8642350" cy="494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4276" name="Text Box 4"/>
          <p:cNvSpPr txBox="1">
            <a:spLocks noChangeArrowheads="1"/>
          </p:cNvSpPr>
          <p:nvPr/>
        </p:nvSpPr>
        <p:spPr bwMode="auto">
          <a:xfrm>
            <a:off x="6694488" y="5516563"/>
            <a:ext cx="2081212" cy="581025"/>
          </a:xfrm>
          <a:prstGeom prst="rect">
            <a:avLst/>
          </a:prstGeom>
          <a:noFill/>
          <a:ln w="31750">
            <a:noFill/>
            <a:miter lim="800000"/>
            <a:headEnd/>
            <a:tailEnd/>
          </a:ln>
        </p:spPr>
        <p:txBody>
          <a:bodyPr wrap="none" lIns="92075" tIns="46038" rIns="92075" bIns="46038">
            <a:spAutoFit/>
          </a:bodyPr>
          <a:lstStyle/>
          <a:p>
            <a:pPr>
              <a:spcBef>
                <a:spcPct val="0"/>
              </a:spcBef>
            </a:pPr>
            <a:r>
              <a:rPr lang="en-GB" sz="1600">
                <a:solidFill>
                  <a:schemeClr val="accent2"/>
                </a:solidFill>
              </a:rPr>
              <a:t>Source – University</a:t>
            </a:r>
          </a:p>
          <a:p>
            <a:pPr>
              <a:spcBef>
                <a:spcPct val="0"/>
              </a:spcBef>
            </a:pPr>
            <a:r>
              <a:rPr lang="en-GB" sz="1600">
                <a:solidFill>
                  <a:schemeClr val="accent2"/>
                </a:solidFill>
              </a:rPr>
              <a:t> of Colorado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2400300" y="1774825"/>
            <a:ext cx="5913441" cy="2249488"/>
            <a:chOff x="2400300" y="1774825"/>
            <a:chExt cx="5913441" cy="2249488"/>
          </a:xfrm>
        </p:grpSpPr>
        <p:sp>
          <p:nvSpPr>
            <p:cNvPr id="54278" name="Oval 5"/>
            <p:cNvSpPr>
              <a:spLocks noChangeArrowheads="1"/>
            </p:cNvSpPr>
            <p:nvPr/>
          </p:nvSpPr>
          <p:spPr bwMode="auto">
            <a:xfrm>
              <a:off x="2400300" y="2551113"/>
              <a:ext cx="1587501" cy="1473200"/>
            </a:xfrm>
            <a:prstGeom prst="ellipse">
              <a:avLst/>
            </a:prstGeom>
            <a:noFill/>
            <a:ln w="57150" algn="ctr">
              <a:solidFill>
                <a:srgbClr val="FF0000"/>
              </a:solidFill>
              <a:round/>
              <a:headEnd/>
              <a:tailEnd/>
            </a:ln>
          </p:spPr>
          <p:txBody>
            <a:bodyPr wrap="none" lIns="92075" tIns="46038" rIns="92075" bIns="46038" anchor="ctr"/>
            <a:lstStyle/>
            <a:p>
              <a:endParaRPr lang="en-GB"/>
            </a:p>
          </p:txBody>
        </p:sp>
        <p:sp>
          <p:nvSpPr>
            <p:cNvPr id="54280" name="Line 7"/>
            <p:cNvSpPr>
              <a:spLocks noChangeShapeType="1"/>
            </p:cNvSpPr>
            <p:nvPr/>
          </p:nvSpPr>
          <p:spPr bwMode="auto">
            <a:xfrm flipH="1">
              <a:off x="3949701" y="2152650"/>
              <a:ext cx="1558926" cy="817563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 wrap="none" lIns="92075" tIns="46038" rIns="92075" bIns="46038" anchor="ctr"/>
            <a:lstStyle/>
            <a:p>
              <a:endParaRPr lang="en-GB"/>
            </a:p>
          </p:txBody>
        </p:sp>
        <p:sp>
          <p:nvSpPr>
            <p:cNvPr id="54279" name="Text Box 6"/>
            <p:cNvSpPr txBox="1">
              <a:spLocks noChangeArrowheads="1"/>
            </p:cNvSpPr>
            <p:nvPr/>
          </p:nvSpPr>
          <p:spPr bwMode="auto">
            <a:xfrm>
              <a:off x="5473702" y="1774825"/>
              <a:ext cx="2840039" cy="701675"/>
            </a:xfrm>
            <a:prstGeom prst="rect">
              <a:avLst/>
            </a:prstGeom>
            <a:solidFill>
              <a:schemeClr val="bg1"/>
            </a:solidFill>
            <a:ln w="57150" algn="ctr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lIns="92075" tIns="46038" rIns="92075" bIns="46038">
              <a:spAutoFit/>
            </a:bodyPr>
            <a:lstStyle/>
            <a:p>
              <a:pPr>
                <a:spcBef>
                  <a:spcPct val="20000"/>
                </a:spcBef>
              </a:pPr>
              <a:r>
                <a:rPr lang="en-GB" sz="1800" b="0" dirty="0" smtClean="0">
                  <a:solidFill>
                    <a:srgbClr val="FF0000"/>
                  </a:solidFill>
                </a:rPr>
                <a:t>Analysis often undertaken</a:t>
              </a:r>
              <a:endParaRPr lang="en-GB" sz="1800" b="0" dirty="0">
                <a:solidFill>
                  <a:srgbClr val="FF0000"/>
                </a:solidFill>
              </a:endParaRPr>
            </a:p>
            <a:p>
              <a:pPr>
                <a:spcBef>
                  <a:spcPct val="20000"/>
                </a:spcBef>
              </a:pPr>
              <a:r>
                <a:rPr lang="en-GB" sz="1800" b="0" dirty="0" smtClean="0">
                  <a:solidFill>
                    <a:srgbClr val="FF0000"/>
                  </a:solidFill>
                </a:rPr>
                <a:t>using limited 0-D models</a:t>
              </a:r>
              <a:endParaRPr lang="en-GB" sz="1800" b="0" dirty="0">
                <a:solidFill>
                  <a:srgbClr val="FF0000"/>
                </a:solidFill>
                <a:sym typeface="Symbol" pitchFamily="18" charset="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22865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3400" y="2057400"/>
            <a:ext cx="8136904" cy="1470025"/>
          </a:xfrm>
        </p:spPr>
        <p:txBody>
          <a:bodyPr>
            <a:normAutofit/>
          </a:bodyPr>
          <a:lstStyle/>
          <a:p>
            <a:r>
              <a:rPr lang="en-GB" b="1" dirty="0" err="1" smtClean="0"/>
              <a:t>Energia</a:t>
            </a:r>
            <a:r>
              <a:rPr lang="en-GB" b="1" dirty="0" smtClean="0"/>
              <a:t> </a:t>
            </a:r>
            <a:r>
              <a:rPr lang="en-GB" b="1" dirty="0" err="1" smtClean="0"/>
              <a:t>maritima</a:t>
            </a:r>
            <a:r>
              <a:rPr lang="en-GB" b="1" dirty="0" smtClean="0"/>
              <a:t> no </a:t>
            </a:r>
            <a:r>
              <a:rPr lang="en-GB" b="1" dirty="0" err="1" smtClean="0"/>
              <a:t>mundo</a:t>
            </a:r>
            <a:r>
              <a:rPr lang="en-GB" b="1" dirty="0" smtClean="0"/>
              <a:t> </a:t>
            </a:r>
            <a:endParaRPr lang="en-GB" b="1" dirty="0"/>
          </a:p>
        </p:txBody>
      </p:sp>
      <p:sp>
        <p:nvSpPr>
          <p:cNvPr id="3" name="Rectangle 2"/>
          <p:cNvSpPr/>
          <p:nvPr/>
        </p:nvSpPr>
        <p:spPr>
          <a:xfrm>
            <a:off x="6300192" y="0"/>
            <a:ext cx="2843808" cy="14847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6" name="Picture 5" descr="Screen Shot 2014-06-01 at 5.48.33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86400"/>
            <a:ext cx="9144000" cy="1371600"/>
          </a:xfrm>
          <a:prstGeom prst="rect">
            <a:avLst/>
          </a:prstGeom>
        </p:spPr>
      </p:pic>
      <p:pic>
        <p:nvPicPr>
          <p:cNvPr id="7" name="Picture 6" descr="http://www.walesinternationalconsortium.com/images/logo-cardiff.gif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48600" y="5562600"/>
            <a:ext cx="1109345" cy="1171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3494567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4-06-01 at 5.48.33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86400"/>
            <a:ext cx="9144000" cy="1371600"/>
          </a:xfrm>
          <a:prstGeom prst="rect">
            <a:avLst/>
          </a:prstGeom>
        </p:spPr>
      </p:pic>
      <p:pic>
        <p:nvPicPr>
          <p:cNvPr id="5" name="Picture 4" descr="http://www.walesinternationalconsortium.com/images/logo-cardiff.gif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48600" y="5562600"/>
            <a:ext cx="1109345" cy="1171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1"/>
          <p:cNvSpPr/>
          <p:nvPr/>
        </p:nvSpPr>
        <p:spPr>
          <a:xfrm>
            <a:off x="0" y="-34821"/>
            <a:ext cx="9144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 err="1">
                <a:solidFill>
                  <a:srgbClr val="000000"/>
                </a:solidFill>
              </a:rPr>
              <a:t>P</a:t>
            </a:r>
            <a:r>
              <a:rPr lang="en-US" sz="2400" b="1" dirty="0" err="1" smtClean="0">
                <a:solidFill>
                  <a:srgbClr val="000000"/>
                </a:solidFill>
              </a:rPr>
              <a:t>rimeira</a:t>
            </a:r>
            <a:r>
              <a:rPr lang="en-US" sz="2400" b="1" dirty="0" smtClean="0">
                <a:solidFill>
                  <a:srgbClr val="000000"/>
                </a:solidFill>
              </a:rPr>
              <a:t> e </a:t>
            </a:r>
            <a:r>
              <a:rPr lang="en-US" sz="2400" b="1" dirty="0" err="1" smtClean="0">
                <a:solidFill>
                  <a:srgbClr val="000000"/>
                </a:solidFill>
              </a:rPr>
              <a:t>maior</a:t>
            </a:r>
            <a:r>
              <a:rPr lang="en-US" sz="2400" b="1" dirty="0" smtClean="0">
                <a:solidFill>
                  <a:srgbClr val="000000"/>
                </a:solidFill>
              </a:rPr>
              <a:t> </a:t>
            </a:r>
            <a:r>
              <a:rPr lang="en-US" sz="2400" b="1" dirty="0" err="1" smtClean="0">
                <a:solidFill>
                  <a:srgbClr val="000000"/>
                </a:solidFill>
              </a:rPr>
              <a:t>barragem</a:t>
            </a:r>
            <a:r>
              <a:rPr lang="en-US" sz="2400" b="1" dirty="0" smtClean="0">
                <a:solidFill>
                  <a:srgbClr val="000000"/>
                </a:solidFill>
              </a:rPr>
              <a:t>, a de La </a:t>
            </a:r>
            <a:r>
              <a:rPr lang="en-US" sz="2400" b="1" dirty="0" err="1" smtClean="0">
                <a:solidFill>
                  <a:srgbClr val="000000"/>
                </a:solidFill>
              </a:rPr>
              <a:t>Rance</a:t>
            </a:r>
            <a:r>
              <a:rPr lang="en-US" sz="2400" b="1" dirty="0" smtClean="0">
                <a:solidFill>
                  <a:srgbClr val="000000"/>
                </a:solidFill>
              </a:rPr>
              <a:t>, </a:t>
            </a:r>
            <a:r>
              <a:rPr lang="en-US" sz="2400" b="1" dirty="0" err="1" smtClean="0">
                <a:solidFill>
                  <a:srgbClr val="000000"/>
                </a:solidFill>
              </a:rPr>
              <a:t>na</a:t>
            </a:r>
            <a:r>
              <a:rPr lang="en-US" sz="2400" b="1" dirty="0" smtClean="0">
                <a:solidFill>
                  <a:srgbClr val="000000"/>
                </a:solidFill>
              </a:rPr>
              <a:t> </a:t>
            </a:r>
            <a:r>
              <a:rPr lang="en-US" sz="2400" b="1" dirty="0" err="1" smtClean="0">
                <a:solidFill>
                  <a:srgbClr val="000000"/>
                </a:solidFill>
              </a:rPr>
              <a:t>França</a:t>
            </a:r>
            <a:r>
              <a:rPr lang="en-US" sz="2400" b="1" dirty="0" smtClean="0">
                <a:solidFill>
                  <a:srgbClr val="000000"/>
                </a:solidFill>
              </a:rPr>
              <a:t>, </a:t>
            </a:r>
            <a:r>
              <a:rPr lang="en-US" sz="2400" b="1" dirty="0" err="1" smtClean="0">
                <a:solidFill>
                  <a:srgbClr val="000000"/>
                </a:solidFill>
              </a:rPr>
              <a:t>que</a:t>
            </a:r>
            <a:r>
              <a:rPr lang="en-US" sz="2400" b="1" dirty="0" smtClean="0">
                <a:solidFill>
                  <a:srgbClr val="000000"/>
                </a:solidFill>
              </a:rPr>
              <a:t> </a:t>
            </a:r>
            <a:r>
              <a:rPr lang="en-US" sz="2400" b="1" dirty="0" err="1" smtClean="0">
                <a:solidFill>
                  <a:srgbClr val="000000"/>
                </a:solidFill>
              </a:rPr>
              <a:t>gera</a:t>
            </a:r>
            <a:r>
              <a:rPr lang="en-US" sz="2400" b="1" dirty="0" smtClean="0">
                <a:solidFill>
                  <a:srgbClr val="000000"/>
                </a:solidFill>
              </a:rPr>
              <a:t> </a:t>
            </a:r>
            <a:r>
              <a:rPr lang="en-US" sz="2400" b="1" dirty="0" err="1" smtClean="0">
                <a:solidFill>
                  <a:srgbClr val="000000"/>
                </a:solidFill>
              </a:rPr>
              <a:t>até</a:t>
            </a:r>
            <a:r>
              <a:rPr lang="en-US" sz="2400" b="1" dirty="0" smtClean="0">
                <a:solidFill>
                  <a:srgbClr val="000000"/>
                </a:solidFill>
              </a:rPr>
              <a:t> 240 MW e opera </a:t>
            </a:r>
            <a:r>
              <a:rPr lang="en-US" sz="2400" b="1" dirty="0" err="1" smtClean="0">
                <a:solidFill>
                  <a:srgbClr val="000000"/>
                </a:solidFill>
              </a:rPr>
              <a:t>somente</a:t>
            </a:r>
            <a:r>
              <a:rPr lang="en-US" sz="2400" b="1" dirty="0" smtClean="0">
                <a:solidFill>
                  <a:srgbClr val="000000"/>
                </a:solidFill>
              </a:rPr>
              <a:t> </a:t>
            </a:r>
            <a:r>
              <a:rPr lang="en-US" sz="2400" b="1" dirty="0" err="1" smtClean="0">
                <a:solidFill>
                  <a:srgbClr val="000000"/>
                </a:solidFill>
              </a:rPr>
              <a:t>durante</a:t>
            </a:r>
            <a:r>
              <a:rPr lang="en-US" sz="2400" b="1" dirty="0" smtClean="0">
                <a:solidFill>
                  <a:srgbClr val="000000"/>
                </a:solidFill>
              </a:rPr>
              <a:t> </a:t>
            </a:r>
            <a:r>
              <a:rPr lang="en-US" sz="2400" b="1" dirty="0" err="1" smtClean="0">
                <a:solidFill>
                  <a:srgbClr val="000000"/>
                </a:solidFill>
              </a:rPr>
              <a:t>maré</a:t>
            </a:r>
            <a:r>
              <a:rPr lang="en-US" sz="2400" b="1" dirty="0" smtClean="0">
                <a:solidFill>
                  <a:srgbClr val="000000"/>
                </a:solidFill>
              </a:rPr>
              <a:t> </a:t>
            </a:r>
            <a:r>
              <a:rPr lang="en-US" sz="2400" b="1" dirty="0" err="1" smtClean="0">
                <a:solidFill>
                  <a:srgbClr val="000000"/>
                </a:solidFill>
              </a:rPr>
              <a:t>vazante</a:t>
            </a:r>
            <a:r>
              <a:rPr lang="en-US" dirty="0" smtClean="0"/>
              <a:t>. 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200" y="762000"/>
            <a:ext cx="7543800" cy="4718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854873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4-06-01 at 5.48.33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86400"/>
            <a:ext cx="9144000" cy="1371600"/>
          </a:xfrm>
          <a:prstGeom prst="rect">
            <a:avLst/>
          </a:prstGeom>
        </p:spPr>
      </p:pic>
      <p:pic>
        <p:nvPicPr>
          <p:cNvPr id="5" name="Picture 4" descr="http://www.walesinternationalconsortium.com/images/logo-cardiff.gif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48600" y="5562600"/>
            <a:ext cx="1109345" cy="1171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0" y="0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A </a:t>
            </a:r>
            <a:r>
              <a:rPr lang="en-US" b="1" dirty="0" err="1"/>
              <a:t>maior</a:t>
            </a:r>
            <a:r>
              <a:rPr lang="en-US" b="1" dirty="0"/>
              <a:t> </a:t>
            </a:r>
            <a:r>
              <a:rPr lang="en-US" b="1" dirty="0" err="1"/>
              <a:t>estação</a:t>
            </a:r>
            <a:r>
              <a:rPr lang="en-US" b="1" dirty="0"/>
              <a:t> de </a:t>
            </a:r>
            <a:r>
              <a:rPr lang="en-US" b="1" dirty="0" err="1"/>
              <a:t>energia</a:t>
            </a:r>
            <a:r>
              <a:rPr lang="en-US" b="1" dirty="0"/>
              <a:t> das </a:t>
            </a:r>
            <a:r>
              <a:rPr lang="en-US" b="1" dirty="0" err="1"/>
              <a:t>marés</a:t>
            </a:r>
            <a:r>
              <a:rPr lang="en-US" b="1" dirty="0"/>
              <a:t> do </a:t>
            </a:r>
            <a:r>
              <a:rPr lang="en-US" b="1" dirty="0" err="1"/>
              <a:t>mundo</a:t>
            </a:r>
            <a:r>
              <a:rPr lang="en-US" b="1" dirty="0"/>
              <a:t> </a:t>
            </a:r>
            <a:r>
              <a:rPr lang="en-US" b="1" dirty="0" err="1"/>
              <a:t>será</a:t>
            </a:r>
            <a:r>
              <a:rPr lang="en-US" b="1" dirty="0"/>
              <a:t> </a:t>
            </a:r>
            <a:r>
              <a:rPr lang="en-US" b="1" dirty="0" err="1"/>
              <a:t>construída</a:t>
            </a:r>
            <a:r>
              <a:rPr lang="en-US" b="1" dirty="0"/>
              <a:t> </a:t>
            </a:r>
            <a:r>
              <a:rPr lang="en-US" b="1" dirty="0" err="1"/>
              <a:t>na</a:t>
            </a:r>
            <a:r>
              <a:rPr lang="en-US" b="1" dirty="0"/>
              <a:t> </a:t>
            </a:r>
            <a:r>
              <a:rPr lang="en-US" b="1" dirty="0" err="1"/>
              <a:t>Escócia</a:t>
            </a:r>
            <a:r>
              <a:rPr lang="en-US" b="1" dirty="0"/>
              <a:t> entre </a:t>
            </a:r>
            <a:r>
              <a:rPr lang="en-US" b="1" dirty="0" err="1"/>
              <a:t>duas</a:t>
            </a:r>
            <a:r>
              <a:rPr lang="en-US" b="1" dirty="0"/>
              <a:t> </a:t>
            </a:r>
            <a:r>
              <a:rPr lang="en-US" b="1" dirty="0" err="1"/>
              <a:t>ilhas</a:t>
            </a:r>
            <a:r>
              <a:rPr lang="en-US" b="1" dirty="0"/>
              <a:t>, a </a:t>
            </a:r>
            <a:r>
              <a:rPr lang="en-US" b="1" dirty="0" err="1"/>
              <a:t>ilha</a:t>
            </a:r>
            <a:r>
              <a:rPr lang="en-US" b="1" dirty="0"/>
              <a:t> de Jura e a </a:t>
            </a:r>
            <a:r>
              <a:rPr lang="en-US" b="1" dirty="0" err="1"/>
              <a:t>ilha</a:t>
            </a:r>
            <a:r>
              <a:rPr lang="en-US" b="1" dirty="0"/>
              <a:t> de Islay. O </a:t>
            </a:r>
            <a:r>
              <a:rPr lang="en-US" b="1" dirty="0" err="1"/>
              <a:t>projeto</a:t>
            </a:r>
            <a:r>
              <a:rPr lang="en-US" b="1" dirty="0"/>
              <a:t> </a:t>
            </a:r>
            <a:r>
              <a:rPr lang="en-US" b="1" dirty="0" err="1"/>
              <a:t>terá</a:t>
            </a:r>
            <a:r>
              <a:rPr lang="en-US" b="1" dirty="0"/>
              <a:t> 10 </a:t>
            </a:r>
            <a:r>
              <a:rPr lang="en-US" b="1" dirty="0" err="1"/>
              <a:t>turbinas</a:t>
            </a:r>
            <a:r>
              <a:rPr lang="en-US" b="1" dirty="0"/>
              <a:t> de </a:t>
            </a:r>
            <a:r>
              <a:rPr lang="en-US" b="1" dirty="0" err="1"/>
              <a:t>maré</a:t>
            </a:r>
            <a:r>
              <a:rPr lang="en-US" b="1" dirty="0"/>
              <a:t> </a:t>
            </a:r>
          </a:p>
        </p:txBody>
      </p:sp>
      <p:pic>
        <p:nvPicPr>
          <p:cNvPr id="6" name="image02.pn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762000"/>
            <a:ext cx="7238999" cy="4419600"/>
          </a:xfrm>
          <a:prstGeom prst="rect">
            <a:avLst/>
          </a:prstGeom>
          <a:noFill/>
          <a:ln w="9525" cmpd="sng">
            <a:solidFill>
              <a:srgbClr val="000000"/>
            </a:solidFill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89262654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434994"/>
            <a:ext cx="9144000" cy="2308206"/>
          </a:xfrm>
        </p:spPr>
        <p:txBody>
          <a:bodyPr>
            <a:normAutofit fontScale="90000"/>
          </a:bodyPr>
          <a:lstStyle/>
          <a:p>
            <a:pPr eaLnBrk="1" hangingPunct="1">
              <a:lnSpc>
                <a:spcPct val="120000"/>
              </a:lnSpc>
            </a:pPr>
            <a:r>
              <a:rPr lang="en-GB" sz="4400" b="1" dirty="0" smtClean="0"/>
              <a:t>O </a:t>
            </a:r>
            <a:r>
              <a:rPr lang="en-GB" sz="4400" b="1" dirty="0" err="1" smtClean="0"/>
              <a:t>maior</a:t>
            </a:r>
            <a:r>
              <a:rPr lang="en-GB" sz="4400" b="1" dirty="0" smtClean="0"/>
              <a:t> </a:t>
            </a:r>
            <a:r>
              <a:rPr lang="en-GB" sz="4400" b="1" dirty="0" err="1" smtClean="0"/>
              <a:t>projeto</a:t>
            </a:r>
            <a:r>
              <a:rPr lang="en-GB" sz="4400" b="1" dirty="0" smtClean="0"/>
              <a:t> de </a:t>
            </a:r>
            <a:r>
              <a:rPr lang="en-GB" sz="4400" b="1" dirty="0" err="1" smtClean="0"/>
              <a:t>Energias</a:t>
            </a:r>
            <a:r>
              <a:rPr lang="en-GB" sz="4400" b="1" dirty="0" smtClean="0"/>
              <a:t> </a:t>
            </a:r>
            <a:r>
              <a:rPr lang="en-GB" sz="4400" b="1" dirty="0" err="1" smtClean="0"/>
              <a:t>Renovaveis</a:t>
            </a:r>
            <a:r>
              <a:rPr lang="en-GB" sz="4400" b="1" dirty="0" smtClean="0"/>
              <a:t> </a:t>
            </a:r>
            <a:r>
              <a:rPr lang="en-GB" sz="4400" b="1" dirty="0" err="1" smtClean="0"/>
              <a:t>Marinhas</a:t>
            </a:r>
            <a:r>
              <a:rPr lang="en-GB" sz="4400" b="1" dirty="0" smtClean="0"/>
              <a:t> da Europe</a:t>
            </a:r>
            <a:br>
              <a:rPr lang="en-GB" sz="4400" b="1" dirty="0" smtClean="0"/>
            </a:br>
            <a:r>
              <a:rPr lang="en-GB" b="1" dirty="0" smtClean="0"/>
              <a:t>BARRAGEM SEVERN</a:t>
            </a:r>
            <a:endParaRPr lang="en-GB" sz="4400" b="1" dirty="0" smtClean="0"/>
          </a:p>
        </p:txBody>
      </p:sp>
      <p:sp>
        <p:nvSpPr>
          <p:cNvPr id="17411" name="Rectangle 3"/>
          <p:cNvSpPr>
            <a:spLocks noChangeArrowheads="1"/>
          </p:cNvSpPr>
          <p:nvPr/>
        </p:nvSpPr>
        <p:spPr bwMode="auto">
          <a:xfrm>
            <a:off x="0" y="2971800"/>
            <a:ext cx="9144000" cy="791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7" rIns="92075" bIns="46037"/>
          <a:lstStyle/>
          <a:p>
            <a:pPr eaLnBrk="0" hangingPunct="0">
              <a:spcBef>
                <a:spcPct val="0"/>
              </a:spcBef>
              <a:buClrTx/>
              <a:buFontTx/>
              <a:buNone/>
              <a:tabLst>
                <a:tab pos="233363" algn="l"/>
                <a:tab pos="2282825" algn="l"/>
              </a:tabLst>
            </a:pPr>
            <a:r>
              <a:rPr lang="en-GB" sz="2000" dirty="0" smtClean="0"/>
              <a:t>  </a:t>
            </a:r>
            <a:endParaRPr lang="en-GB" sz="2000" dirty="0"/>
          </a:p>
          <a:p>
            <a:pPr eaLnBrk="0" hangingPunct="0">
              <a:spcBef>
                <a:spcPct val="0"/>
              </a:spcBef>
              <a:buClrTx/>
              <a:buFontTx/>
              <a:buNone/>
              <a:tabLst>
                <a:tab pos="233363" algn="l"/>
                <a:tab pos="2282825" algn="l"/>
              </a:tabLst>
            </a:pPr>
            <a:r>
              <a:rPr lang="en-GB" sz="2000" b="0" dirty="0">
                <a:solidFill>
                  <a:schemeClr val="tx1"/>
                </a:solidFill>
                <a:latin typeface="Times New Roman" pitchFamily="18" charset="0"/>
              </a:rPr>
              <a:t>                                                                                                 </a:t>
            </a:r>
            <a:r>
              <a:rPr lang="en-GB" sz="2000" b="0" dirty="0">
                <a:latin typeface="Times New Roman" pitchFamily="18" charset="0"/>
              </a:rPr>
              <a:t/>
            </a:r>
            <a:br>
              <a:rPr lang="en-GB" sz="2000" b="0" dirty="0">
                <a:latin typeface="Times New Roman" pitchFamily="18" charset="0"/>
              </a:rPr>
            </a:br>
            <a:endParaRPr lang="en-GB" sz="2400" b="0" dirty="0">
              <a:latin typeface="Times New Roman" pitchFamily="18" charset="0"/>
            </a:endParaRPr>
          </a:p>
          <a:p>
            <a:pPr algn="ctr" eaLnBrk="0" hangingPunct="0">
              <a:spcBef>
                <a:spcPct val="0"/>
              </a:spcBef>
              <a:buClrTx/>
              <a:buFontTx/>
              <a:buNone/>
              <a:tabLst>
                <a:tab pos="233363" algn="l"/>
                <a:tab pos="2282825" algn="l"/>
              </a:tabLst>
            </a:pPr>
            <a:r>
              <a:rPr lang="en-GB" b="0" dirty="0"/>
              <a:t>Hydro-environmental Research Centre</a:t>
            </a:r>
          </a:p>
          <a:p>
            <a:pPr algn="ctr" eaLnBrk="0" hangingPunct="0">
              <a:spcBef>
                <a:spcPct val="0"/>
              </a:spcBef>
              <a:buClrTx/>
              <a:buFontTx/>
              <a:buNone/>
              <a:tabLst>
                <a:tab pos="233363" algn="l"/>
                <a:tab pos="2282825" algn="l"/>
              </a:tabLst>
            </a:pPr>
            <a:r>
              <a:rPr lang="en-GB" b="0" dirty="0"/>
              <a:t>School of Engineering, Cardiff University</a:t>
            </a:r>
          </a:p>
        </p:txBody>
      </p:sp>
      <p:pic>
        <p:nvPicPr>
          <p:cNvPr id="4" name="Picture 3" descr="Screen Shot 2014-06-01 at 5.48.33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86400"/>
            <a:ext cx="9144000" cy="1371600"/>
          </a:xfrm>
          <a:prstGeom prst="rect">
            <a:avLst/>
          </a:prstGeom>
        </p:spPr>
      </p:pic>
      <p:pic>
        <p:nvPicPr>
          <p:cNvPr id="5" name="Picture 4" descr="http://www.walesinternationalconsortium.com/images/logo-cardiff.gif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48600" y="5562600"/>
            <a:ext cx="1109345" cy="1171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813083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en-GB" b="1" dirty="0" err="1" smtClean="0"/>
              <a:t>Fundos</a:t>
            </a:r>
            <a:r>
              <a:rPr lang="en-GB" b="1" dirty="0" smtClean="0"/>
              <a:t> de </a:t>
            </a:r>
            <a:r>
              <a:rPr lang="en-GB" b="1" dirty="0" err="1" smtClean="0"/>
              <a:t>Pesquisa</a:t>
            </a:r>
            <a:endParaRPr lang="en-GB" b="1" dirty="0"/>
          </a:p>
        </p:txBody>
      </p:sp>
      <p:sp>
        <p:nvSpPr>
          <p:cNvPr id="5" name="Rectangle 4"/>
          <p:cNvSpPr/>
          <p:nvPr/>
        </p:nvSpPr>
        <p:spPr bwMode="auto">
          <a:xfrm>
            <a:off x="279400" y="1295400"/>
            <a:ext cx="8585200" cy="4799013"/>
          </a:xfrm>
          <a:prstGeom prst="rect">
            <a:avLst/>
          </a:prstGeom>
          <a:solidFill>
            <a:schemeClr val="bg1"/>
          </a:solidFill>
          <a:ln w="57150" cap="flat" cmpd="sng" algn="ctr">
            <a:solidFill>
              <a:schemeClr val="bg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2075" tIns="46038" rIns="92075" bIns="46038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rgbClr val="FFFF00"/>
              </a:buClr>
              <a:buSzTx/>
              <a:buFont typeface="Symbol" pitchFamily="18" charset="2"/>
              <a:buNone/>
              <a:tabLst/>
            </a:pPr>
            <a:endParaRPr kumimoji="0" lang="en-GB" sz="28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pic>
        <p:nvPicPr>
          <p:cNvPr id="8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97400" y="4619625"/>
            <a:ext cx="4214813" cy="892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1988" y="3784600"/>
            <a:ext cx="3481387" cy="1963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Rectangle 8"/>
          <p:cNvSpPr>
            <a:spLocks noChangeArrowheads="1"/>
          </p:cNvSpPr>
          <p:nvPr/>
        </p:nvSpPr>
        <p:spPr bwMode="auto">
          <a:xfrm>
            <a:off x="241300" y="5592763"/>
            <a:ext cx="86614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GB" b="1" i="1" dirty="0">
                <a:solidFill>
                  <a:srgbClr val="000066"/>
                </a:solidFill>
              </a:rPr>
              <a:t>INVESTING IN OUR COMMON FUTURE</a:t>
            </a:r>
          </a:p>
        </p:txBody>
      </p:sp>
      <p:pic>
        <p:nvPicPr>
          <p:cNvPr id="11" name="Picture 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67325" y="1501775"/>
            <a:ext cx="2951163" cy="220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" name="Picture 12" descr="LCRI-logo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55650" y="1497013"/>
            <a:ext cx="3311525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1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66775" y="2463800"/>
            <a:ext cx="3095625" cy="133032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265076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4-06-01 at 5.48.33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86400"/>
            <a:ext cx="9144000" cy="1371600"/>
          </a:xfrm>
          <a:prstGeom prst="rect">
            <a:avLst/>
          </a:prstGeom>
        </p:spPr>
      </p:pic>
      <p:pic>
        <p:nvPicPr>
          <p:cNvPr id="5" name="Picture 4" descr="http://www.walesinternationalconsortium.com/images/logo-cardiff.gif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48600" y="5562600"/>
            <a:ext cx="1109345" cy="1171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2"/>
          <a:stretch>
            <a:fillRect/>
          </a:stretch>
        </p:blipFill>
        <p:spPr bwMode="auto">
          <a:xfrm>
            <a:off x="457200" y="838200"/>
            <a:ext cx="3960440" cy="4458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838200"/>
            <a:ext cx="3949125" cy="4458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228600" y="6557"/>
            <a:ext cx="811622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400" b="1" dirty="0" err="1" smtClean="0"/>
              <a:t>Fontes</a:t>
            </a:r>
            <a:r>
              <a:rPr lang="en-GB" sz="4400" b="1" dirty="0" smtClean="0"/>
              <a:t> de </a:t>
            </a:r>
            <a:r>
              <a:rPr lang="en-GB" sz="4400" b="1" dirty="0" err="1" smtClean="0"/>
              <a:t>energia</a:t>
            </a:r>
            <a:r>
              <a:rPr lang="en-GB" sz="4400" b="1" dirty="0" smtClean="0"/>
              <a:t> </a:t>
            </a:r>
            <a:r>
              <a:rPr lang="en-GB" sz="4400" b="1" dirty="0" err="1" smtClean="0"/>
              <a:t>marinha</a:t>
            </a:r>
            <a:r>
              <a:rPr lang="en-GB" sz="4400" b="1" dirty="0" smtClean="0"/>
              <a:t> </a:t>
            </a:r>
            <a:r>
              <a:rPr lang="en-GB" sz="4400" b="1" dirty="0" err="1" smtClean="0"/>
              <a:t>em</a:t>
            </a:r>
            <a:r>
              <a:rPr lang="en-GB" sz="4400" b="1" dirty="0" smtClean="0"/>
              <a:t> UK</a:t>
            </a:r>
            <a:endParaRPr lang="en-GB" sz="4400" b="1" dirty="0"/>
          </a:p>
        </p:txBody>
      </p:sp>
    </p:spTree>
    <p:extLst>
      <p:ext uri="{BB962C8B-B14F-4D97-AF65-F5344CB8AC3E}">
        <p14:creationId xmlns:p14="http://schemas.microsoft.com/office/powerpoint/2010/main" val="225528390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2" descr="admiralma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714375" y="-468313"/>
            <a:ext cx="10107613" cy="77184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2819400" y="-76200"/>
            <a:ext cx="2667000" cy="2057400"/>
            <a:chOff x="1824" y="48"/>
            <a:chExt cx="1680" cy="1296"/>
          </a:xfrm>
        </p:grpSpPr>
        <p:pic>
          <p:nvPicPr>
            <p:cNvPr id="58390" name="Picture 4" descr="3CliffsBay2_1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824" y="48"/>
              <a:ext cx="1680" cy="12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8391" name="Line 5"/>
            <p:cNvSpPr>
              <a:spLocks noChangeShapeType="1"/>
            </p:cNvSpPr>
            <p:nvPr/>
          </p:nvSpPr>
          <p:spPr bwMode="auto">
            <a:xfrm flipH="1">
              <a:off x="2208" y="1248"/>
              <a:ext cx="288" cy="96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lIns="92075" tIns="46038" rIns="92075" bIns="46038" anchor="ctr"/>
            <a:lstStyle/>
            <a:p>
              <a:endParaRPr lang="en-GB"/>
            </a:p>
          </p:txBody>
        </p:sp>
      </p:grpSp>
      <p:grpSp>
        <p:nvGrpSpPr>
          <p:cNvPr id="3" name="Group 6"/>
          <p:cNvGrpSpPr>
            <a:grpSpLocks/>
          </p:cNvGrpSpPr>
          <p:nvPr/>
        </p:nvGrpSpPr>
        <p:grpSpPr bwMode="auto">
          <a:xfrm>
            <a:off x="3733800" y="4648200"/>
            <a:ext cx="2667000" cy="2012950"/>
            <a:chOff x="2256" y="2928"/>
            <a:chExt cx="1680" cy="1268"/>
          </a:xfrm>
        </p:grpSpPr>
        <p:pic>
          <p:nvPicPr>
            <p:cNvPr id="58388" name="Picture 7" descr="Lynton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2256" y="3072"/>
              <a:ext cx="1680" cy="11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8389" name="Line 8"/>
            <p:cNvSpPr>
              <a:spLocks noChangeShapeType="1"/>
            </p:cNvSpPr>
            <p:nvPr/>
          </p:nvSpPr>
          <p:spPr bwMode="auto">
            <a:xfrm flipH="1" flipV="1">
              <a:off x="2400" y="2928"/>
              <a:ext cx="528" cy="14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lIns="92075" tIns="46038" rIns="92075" bIns="46038" anchor="ctr"/>
            <a:lstStyle/>
            <a:p>
              <a:endParaRPr lang="en-GB"/>
            </a:p>
          </p:txBody>
        </p:sp>
      </p:grpSp>
      <p:grpSp>
        <p:nvGrpSpPr>
          <p:cNvPr id="4" name="Group 9"/>
          <p:cNvGrpSpPr>
            <a:grpSpLocks/>
          </p:cNvGrpSpPr>
          <p:nvPr/>
        </p:nvGrpSpPr>
        <p:grpSpPr bwMode="auto">
          <a:xfrm>
            <a:off x="-457200" y="4876800"/>
            <a:ext cx="3276600" cy="1905000"/>
            <a:chOff x="-528" y="3072"/>
            <a:chExt cx="2064" cy="1248"/>
          </a:xfrm>
        </p:grpSpPr>
        <p:pic>
          <p:nvPicPr>
            <p:cNvPr id="58386" name="Picture 10" descr="Iffracombe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-528" y="3101"/>
              <a:ext cx="1824" cy="121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8387" name="Line 11"/>
            <p:cNvSpPr>
              <a:spLocks noChangeShapeType="1"/>
            </p:cNvSpPr>
            <p:nvPr/>
          </p:nvSpPr>
          <p:spPr bwMode="auto">
            <a:xfrm flipV="1">
              <a:off x="1296" y="3072"/>
              <a:ext cx="240" cy="62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lIns="92075" tIns="46038" rIns="92075" bIns="46038" anchor="ctr"/>
            <a:lstStyle/>
            <a:p>
              <a:endParaRPr lang="en-GB"/>
            </a:p>
          </p:txBody>
        </p:sp>
      </p:grpSp>
      <p:grpSp>
        <p:nvGrpSpPr>
          <p:cNvPr id="5" name="Group 12"/>
          <p:cNvGrpSpPr>
            <a:grpSpLocks/>
          </p:cNvGrpSpPr>
          <p:nvPr/>
        </p:nvGrpSpPr>
        <p:grpSpPr bwMode="auto">
          <a:xfrm>
            <a:off x="6553200" y="2819400"/>
            <a:ext cx="2743200" cy="2578100"/>
            <a:chOff x="4224" y="1824"/>
            <a:chExt cx="1728" cy="1624"/>
          </a:xfrm>
        </p:grpSpPr>
        <p:sp>
          <p:nvSpPr>
            <p:cNvPr id="58384" name="Line 13"/>
            <p:cNvSpPr>
              <a:spLocks noChangeShapeType="1"/>
            </p:cNvSpPr>
            <p:nvPr/>
          </p:nvSpPr>
          <p:spPr bwMode="auto">
            <a:xfrm flipH="1" flipV="1">
              <a:off x="4560" y="1824"/>
              <a:ext cx="336" cy="528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lIns="92075" tIns="46038" rIns="92075" bIns="46038" anchor="ctr"/>
            <a:lstStyle/>
            <a:p>
              <a:endParaRPr lang="en-GB"/>
            </a:p>
          </p:txBody>
        </p:sp>
        <p:pic>
          <p:nvPicPr>
            <p:cNvPr id="58385" name="Picture 14" descr="cardiffbay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4224" y="2352"/>
              <a:ext cx="1728" cy="10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6" name="Group 15"/>
          <p:cNvGrpSpPr>
            <a:grpSpLocks/>
          </p:cNvGrpSpPr>
          <p:nvPr/>
        </p:nvGrpSpPr>
        <p:grpSpPr bwMode="auto">
          <a:xfrm>
            <a:off x="5867400" y="177800"/>
            <a:ext cx="3124200" cy="1879600"/>
            <a:chOff x="4032" y="144"/>
            <a:chExt cx="1968" cy="1184"/>
          </a:xfrm>
        </p:grpSpPr>
        <p:sp>
          <p:nvSpPr>
            <p:cNvPr id="58382" name="Line 16"/>
            <p:cNvSpPr>
              <a:spLocks noChangeShapeType="1"/>
            </p:cNvSpPr>
            <p:nvPr/>
          </p:nvSpPr>
          <p:spPr bwMode="auto">
            <a:xfrm>
              <a:off x="5760" y="864"/>
              <a:ext cx="240" cy="336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lIns="92075" tIns="46038" rIns="92075" bIns="46038" anchor="ctr"/>
            <a:lstStyle/>
            <a:p>
              <a:endParaRPr lang="en-GB"/>
            </a:p>
          </p:txBody>
        </p:sp>
        <p:pic>
          <p:nvPicPr>
            <p:cNvPr id="58383" name="Picture 17" descr="severn1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4032" y="144"/>
              <a:ext cx="1728" cy="11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7" name="Group 18"/>
          <p:cNvGrpSpPr>
            <a:grpSpLocks/>
          </p:cNvGrpSpPr>
          <p:nvPr/>
        </p:nvGrpSpPr>
        <p:grpSpPr bwMode="auto">
          <a:xfrm>
            <a:off x="-304800" y="-76200"/>
            <a:ext cx="2743200" cy="1981200"/>
            <a:chOff x="-480" y="0"/>
            <a:chExt cx="1728" cy="1248"/>
          </a:xfrm>
        </p:grpSpPr>
        <p:pic>
          <p:nvPicPr>
            <p:cNvPr id="58380" name="Picture 19" descr="Rossili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-480" y="0"/>
              <a:ext cx="1632" cy="10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8381" name="Line 20"/>
            <p:cNvSpPr>
              <a:spLocks noChangeShapeType="1"/>
            </p:cNvSpPr>
            <p:nvPr/>
          </p:nvSpPr>
          <p:spPr bwMode="auto">
            <a:xfrm>
              <a:off x="384" y="1104"/>
              <a:ext cx="864" cy="14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lIns="92075" tIns="46038" rIns="92075" bIns="46038" anchor="ctr"/>
            <a:lstStyle/>
            <a:p>
              <a:endParaRPr lang="en-GB"/>
            </a:p>
          </p:txBody>
        </p:sp>
      </p:grpSp>
      <p:sp>
        <p:nvSpPr>
          <p:cNvPr id="4178965" name="Text Box 21"/>
          <p:cNvSpPr txBox="1">
            <a:spLocks noChangeArrowheads="1"/>
          </p:cNvSpPr>
          <p:nvPr/>
        </p:nvSpPr>
        <p:spPr bwMode="auto">
          <a:xfrm>
            <a:off x="4767996" y="2070722"/>
            <a:ext cx="2187698" cy="4623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 anchor="ctr">
            <a:spAutoFit/>
          </a:bodyPr>
          <a:lstStyle/>
          <a:p>
            <a:pPr>
              <a:defRPr/>
            </a:pPr>
            <a:r>
              <a:rPr lang="en-US" sz="24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+mn-cs"/>
              </a:rPr>
              <a:t>Pais</a:t>
            </a:r>
            <a:r>
              <a:rPr lang="en-US" sz="2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+mn-cs"/>
              </a:rPr>
              <a:t> de Gales</a:t>
            </a:r>
            <a:endParaRPr lang="en-US" sz="2400" dirty="0">
              <a:solidFill>
                <a:srgbClr val="FF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Arial Black" pitchFamily="34" charset="0"/>
              <a:cs typeface="+mn-cs"/>
            </a:endParaRPr>
          </a:p>
        </p:txBody>
      </p:sp>
      <p:sp>
        <p:nvSpPr>
          <p:cNvPr id="4178966" name="Text Box 22"/>
          <p:cNvSpPr txBox="1">
            <a:spLocks noChangeArrowheads="1"/>
          </p:cNvSpPr>
          <p:nvPr/>
        </p:nvSpPr>
        <p:spPr bwMode="auto">
          <a:xfrm>
            <a:off x="6451088" y="5652122"/>
            <a:ext cx="1588526" cy="4623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 anchor="ctr">
            <a:spAutoFit/>
          </a:bodyPr>
          <a:lstStyle/>
          <a:p>
            <a:pPr>
              <a:defRPr/>
            </a:pPr>
            <a:r>
              <a:rPr lang="en-US" sz="24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+mn-cs"/>
              </a:rPr>
              <a:t>Inglaterra</a:t>
            </a:r>
            <a:endParaRPr lang="en-US" sz="2400" dirty="0">
              <a:solidFill>
                <a:schemeClr val="tx1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Arial Black" pitchFamily="34" charset="0"/>
              <a:cs typeface="+mn-cs"/>
            </a:endParaRPr>
          </a:p>
        </p:txBody>
      </p:sp>
      <p:sp>
        <p:nvSpPr>
          <p:cNvPr id="4178967" name="Text Box 23"/>
          <p:cNvSpPr txBox="1">
            <a:spLocks noChangeArrowheads="1"/>
          </p:cNvSpPr>
          <p:nvPr/>
        </p:nvSpPr>
        <p:spPr bwMode="auto">
          <a:xfrm>
            <a:off x="1347257" y="3470123"/>
            <a:ext cx="6044674" cy="10163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 anchor="ctr">
            <a:spAutoFit/>
          </a:bodyPr>
          <a:lstStyle/>
          <a:p>
            <a:pPr>
              <a:defRPr/>
            </a:pPr>
            <a:r>
              <a:rPr lang="en-US" sz="6000" dirty="0" err="1" smtClean="0">
                <a:solidFill>
                  <a:schemeClr val="accent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+mn-cs"/>
              </a:rPr>
              <a:t>Estuario</a:t>
            </a:r>
            <a:r>
              <a:rPr lang="en-US" sz="6000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+mn-cs"/>
              </a:rPr>
              <a:t> Severn</a:t>
            </a:r>
            <a:endParaRPr lang="en-US" sz="6000" dirty="0">
              <a:latin typeface="Arial Black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7406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to="0.5" calcmode="lin" valueType="num">
                                      <p:cBhvr override="childStyle">
                                        <p:cTn id="6" dur="500" fill="hold"/>
                                        <p:tgtEl>
                                          <p:spTgt spid="4178967"/>
                                        </p:tgtEl>
                                        <p:attrNameLst>
                                          <p:attrName>style.fontSize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500"/>
                            </p:stCondLst>
                            <p:childTnLst>
                              <p:par>
                                <p:cTn id="36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000"/>
                            </p:stCondLst>
                            <p:childTnLst>
                              <p:par>
                                <p:cTn id="43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78967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01" name="Rectangle 5"/>
          <p:cNvSpPr>
            <a:spLocks noGrp="1" noChangeArrowheads="1"/>
          </p:cNvSpPr>
          <p:nvPr>
            <p:ph type="title"/>
          </p:nvPr>
        </p:nvSpPr>
        <p:spPr>
          <a:xfrm>
            <a:off x="0" y="-47625"/>
            <a:ext cx="9067800" cy="1008063"/>
          </a:xfrm>
          <a:noFill/>
        </p:spPr>
        <p:txBody>
          <a:bodyPr tIns="46038" bIns="46038"/>
          <a:lstStyle/>
          <a:p>
            <a:pPr eaLnBrk="1" hangingPunct="1"/>
            <a:r>
              <a:rPr lang="en-GB" b="1" dirty="0" err="1" smtClean="0"/>
              <a:t>Lagoa</a:t>
            </a:r>
            <a:r>
              <a:rPr lang="en-GB" b="1" dirty="0" smtClean="0"/>
              <a:t> – </a:t>
            </a:r>
            <a:r>
              <a:rPr lang="en-GB" b="1" dirty="0" err="1" smtClean="0"/>
              <a:t>Baia</a:t>
            </a:r>
            <a:r>
              <a:rPr lang="en-GB" b="1" dirty="0" smtClean="0"/>
              <a:t> de Swansea</a:t>
            </a:r>
          </a:p>
        </p:txBody>
      </p:sp>
      <p:sp>
        <p:nvSpPr>
          <p:cNvPr id="4476930" name="Rectangle 2"/>
          <p:cNvSpPr>
            <a:spLocks noGrp="1" noChangeArrowheads="1"/>
          </p:cNvSpPr>
          <p:nvPr>
            <p:ph idx="1"/>
          </p:nvPr>
        </p:nvSpPr>
        <p:spPr>
          <a:xfrm>
            <a:off x="6139036" y="676513"/>
            <a:ext cx="3004964" cy="4824412"/>
          </a:xfrm>
          <a:noFill/>
        </p:spPr>
        <p:txBody>
          <a:bodyPr tIns="46038" bIns="46038">
            <a:normAutofit fontScale="92500" lnSpcReduction="20000"/>
          </a:bodyPr>
          <a:lstStyle/>
          <a:p>
            <a:pPr marL="0" indent="0" eaLnBrk="1" hangingPunct="1">
              <a:spcBef>
                <a:spcPts val="0"/>
              </a:spcBef>
              <a:spcAft>
                <a:spcPts val="1500"/>
              </a:spcAft>
              <a:buNone/>
            </a:pPr>
            <a:r>
              <a:rPr lang="en-GB" dirty="0" err="1" smtClean="0">
                <a:solidFill>
                  <a:srgbClr val="FF0000"/>
                </a:solidFill>
              </a:rPr>
              <a:t>Detalhes</a:t>
            </a:r>
            <a:r>
              <a:rPr lang="en-GB" dirty="0" smtClean="0">
                <a:solidFill>
                  <a:srgbClr val="FF0000"/>
                </a:solidFill>
              </a:rPr>
              <a:t>:</a:t>
            </a:r>
            <a:endParaRPr lang="en-GB" dirty="0">
              <a:solidFill>
                <a:srgbClr val="FF0000"/>
              </a:solidFill>
            </a:endParaRPr>
          </a:p>
          <a:p>
            <a:pPr eaLnBrk="1" hangingPunct="1">
              <a:spcBef>
                <a:spcPts val="0"/>
              </a:spcBef>
              <a:spcAft>
                <a:spcPts val="1500"/>
              </a:spcAft>
              <a:buFont typeface="Wingdings 3" panose="05040102010807070707" pitchFamily="18" charset="2"/>
              <a:buChar char="Æ"/>
            </a:pPr>
            <a:r>
              <a:rPr lang="en-GB" sz="2400" dirty="0" err="1" smtClean="0"/>
              <a:t>Muro</a:t>
            </a:r>
            <a:r>
              <a:rPr lang="en-GB" sz="2400" dirty="0" smtClean="0"/>
              <a:t> </a:t>
            </a:r>
            <a:r>
              <a:rPr lang="en-GB" sz="2400" dirty="0" smtClean="0">
                <a:sym typeface="Symbol"/>
              </a:rPr>
              <a:t></a:t>
            </a:r>
            <a:r>
              <a:rPr lang="en-GB" sz="2400" dirty="0" smtClean="0"/>
              <a:t> 9.7km de </a:t>
            </a:r>
            <a:r>
              <a:rPr lang="en-GB" sz="2400" dirty="0" err="1" smtClean="0"/>
              <a:t>comprimento</a:t>
            </a:r>
            <a:endParaRPr lang="en-GB" sz="2400" dirty="0" smtClean="0"/>
          </a:p>
          <a:p>
            <a:pPr eaLnBrk="1" hangingPunct="1">
              <a:spcBef>
                <a:spcPts val="0"/>
              </a:spcBef>
              <a:spcAft>
                <a:spcPts val="1500"/>
              </a:spcAft>
              <a:buFont typeface="Wingdings 3" panose="05040102010807070707" pitchFamily="18" charset="2"/>
              <a:buChar char="Æ"/>
            </a:pPr>
            <a:r>
              <a:rPr lang="en-GB" sz="2400" dirty="0" smtClean="0"/>
              <a:t>Area </a:t>
            </a:r>
            <a:r>
              <a:rPr lang="en-GB" sz="2400" dirty="0" smtClean="0">
                <a:sym typeface="Symbol" pitchFamily="18" charset="2"/>
              </a:rPr>
              <a:t></a:t>
            </a:r>
            <a:r>
              <a:rPr lang="en-GB" sz="2400" dirty="0" smtClean="0"/>
              <a:t>11.6km</a:t>
            </a:r>
            <a:r>
              <a:rPr lang="en-GB" sz="2400" baseline="30000" dirty="0" smtClean="0"/>
              <a:t>2</a:t>
            </a:r>
            <a:r>
              <a:rPr lang="en-GB" sz="2400" dirty="0" smtClean="0"/>
              <a:t> = 1624</a:t>
            </a:r>
            <a:r>
              <a:rPr lang="en-GB" sz="2400" baseline="30000" dirty="0" smtClean="0"/>
              <a:t> </a:t>
            </a:r>
            <a:r>
              <a:rPr lang="en-GB" sz="2400" dirty="0" err="1" smtClean="0"/>
              <a:t>campos</a:t>
            </a:r>
            <a:r>
              <a:rPr lang="en-GB" sz="2400" dirty="0" smtClean="0"/>
              <a:t> de football</a:t>
            </a:r>
          </a:p>
          <a:p>
            <a:pPr eaLnBrk="1" hangingPunct="1">
              <a:spcBef>
                <a:spcPts val="0"/>
              </a:spcBef>
              <a:spcAft>
                <a:spcPts val="1500"/>
              </a:spcAft>
              <a:buFont typeface="Wingdings 3" panose="05040102010807070707" pitchFamily="18" charset="2"/>
              <a:buChar char="Æ"/>
            </a:pPr>
            <a:r>
              <a:rPr lang="en-GB" sz="2400" dirty="0" err="1" smtClean="0"/>
              <a:t>Producao</a:t>
            </a:r>
            <a:r>
              <a:rPr lang="en-GB" sz="2400" dirty="0" smtClean="0"/>
              <a:t> de </a:t>
            </a:r>
            <a:r>
              <a:rPr lang="en-GB" sz="2400" dirty="0" err="1" smtClean="0"/>
              <a:t>energia</a:t>
            </a:r>
            <a:r>
              <a:rPr lang="en-GB" sz="2400" dirty="0" smtClean="0"/>
              <a:t> de 0.4 </a:t>
            </a:r>
            <a:r>
              <a:rPr lang="en-GB" sz="2400" dirty="0" err="1" smtClean="0"/>
              <a:t>TWh</a:t>
            </a:r>
            <a:r>
              <a:rPr lang="en-GB" sz="2400" dirty="0" smtClean="0"/>
              <a:t>/</a:t>
            </a:r>
            <a:r>
              <a:rPr lang="en-GB" sz="2400" dirty="0" err="1" smtClean="0"/>
              <a:t>ano</a:t>
            </a:r>
            <a:endParaRPr lang="en-GB" sz="2400" dirty="0" smtClean="0"/>
          </a:p>
          <a:p>
            <a:pPr eaLnBrk="1" hangingPunct="1">
              <a:spcBef>
                <a:spcPts val="0"/>
              </a:spcBef>
              <a:spcAft>
                <a:spcPts val="1500"/>
              </a:spcAft>
              <a:buFont typeface="Wingdings 3" panose="05040102010807070707" pitchFamily="18" charset="2"/>
              <a:buChar char="Æ"/>
            </a:pPr>
            <a:r>
              <a:rPr lang="en-GB" sz="2400" dirty="0" err="1" smtClean="0"/>
              <a:t>Barragem</a:t>
            </a:r>
            <a:r>
              <a:rPr lang="en-GB" sz="2400" dirty="0" smtClean="0"/>
              <a:t> Severn &gt;</a:t>
            </a:r>
            <a:r>
              <a:rPr lang="en-GB" sz="2400" dirty="0" smtClean="0">
                <a:sym typeface="Symbol" pitchFamily="18" charset="2"/>
              </a:rPr>
              <a:t> 42 </a:t>
            </a:r>
            <a:r>
              <a:rPr lang="en-GB" sz="2400" dirty="0" err="1" smtClean="0">
                <a:sym typeface="Symbol" pitchFamily="18" charset="2"/>
              </a:rPr>
              <a:t>lagoas</a:t>
            </a:r>
            <a:endParaRPr lang="en-GB" sz="2400" dirty="0" smtClean="0">
              <a:sym typeface="Symbol" pitchFamily="18" charset="2"/>
            </a:endParaRPr>
          </a:p>
          <a:p>
            <a:pPr eaLnBrk="1" hangingPunct="1">
              <a:spcBef>
                <a:spcPts val="0"/>
              </a:spcBef>
              <a:spcAft>
                <a:spcPts val="1500"/>
              </a:spcAft>
              <a:buFont typeface="Wingdings 3" panose="05040102010807070707" pitchFamily="18" charset="2"/>
              <a:buChar char="Æ"/>
            </a:pPr>
            <a:r>
              <a:rPr lang="en-GB" sz="2400" dirty="0" err="1" smtClean="0">
                <a:sym typeface="Symbol" pitchFamily="18" charset="2"/>
              </a:rPr>
              <a:t>Potencia</a:t>
            </a:r>
            <a:r>
              <a:rPr lang="en-GB" sz="2400" dirty="0" smtClean="0">
                <a:sym typeface="Symbol" pitchFamily="18" charset="2"/>
              </a:rPr>
              <a:t> de  5%/42 de </a:t>
            </a:r>
            <a:r>
              <a:rPr lang="en-GB" sz="2400" dirty="0" err="1" smtClean="0">
                <a:sym typeface="Symbol" pitchFamily="18" charset="2"/>
              </a:rPr>
              <a:t>uso</a:t>
            </a:r>
            <a:r>
              <a:rPr lang="en-GB" sz="2400" dirty="0" smtClean="0">
                <a:sym typeface="Symbol" pitchFamily="18" charset="2"/>
              </a:rPr>
              <a:t> </a:t>
            </a:r>
            <a:r>
              <a:rPr lang="en-GB" sz="2400" dirty="0" err="1" smtClean="0">
                <a:sym typeface="Symbol" pitchFamily="18" charset="2"/>
              </a:rPr>
              <a:t>em</a:t>
            </a:r>
            <a:r>
              <a:rPr lang="en-GB" sz="2400" dirty="0" smtClean="0">
                <a:sym typeface="Symbol" pitchFamily="18" charset="2"/>
              </a:rPr>
              <a:t> UK </a:t>
            </a:r>
            <a:r>
              <a:rPr lang="en-GB" sz="2400" dirty="0" smtClean="0">
                <a:sym typeface="Symbol"/>
              </a:rPr>
              <a:t></a:t>
            </a:r>
            <a:r>
              <a:rPr lang="en-GB" sz="2400" baseline="30000" dirty="0" smtClean="0">
                <a:sym typeface="Symbol"/>
              </a:rPr>
              <a:t> </a:t>
            </a:r>
            <a:r>
              <a:rPr lang="en-GB" sz="2400" dirty="0" smtClean="0">
                <a:sym typeface="Symbol"/>
              </a:rPr>
              <a:t>75k pop</a:t>
            </a:r>
            <a:endParaRPr lang="en-GB" sz="2400" dirty="0" smtClean="0">
              <a:sym typeface="Symbol" pitchFamily="18" charset="2"/>
            </a:endParaRPr>
          </a:p>
        </p:txBody>
      </p:sp>
      <p:sp>
        <p:nvSpPr>
          <p:cNvPr id="55299" name="Text Box 3"/>
          <p:cNvSpPr txBox="1">
            <a:spLocks noChangeArrowheads="1"/>
          </p:cNvSpPr>
          <p:nvPr/>
        </p:nvSpPr>
        <p:spPr bwMode="auto">
          <a:xfrm>
            <a:off x="5775325" y="1230313"/>
            <a:ext cx="184150" cy="336550"/>
          </a:xfrm>
          <a:prstGeom prst="rect">
            <a:avLst/>
          </a:prstGeom>
          <a:noFill/>
          <a:ln w="31750">
            <a:noFill/>
            <a:miter lim="800000"/>
            <a:headEnd/>
            <a:tailEnd/>
          </a:ln>
        </p:spPr>
        <p:txBody>
          <a:bodyPr wrap="none" lIns="92075" tIns="46038" rIns="92075" bIns="46038">
            <a:spAutoFit/>
          </a:bodyPr>
          <a:lstStyle/>
          <a:p>
            <a:endParaRPr lang="en-GB" sz="1600"/>
          </a:p>
        </p:txBody>
      </p:sp>
      <p:pic>
        <p:nvPicPr>
          <p:cNvPr id="5125" name="Picture 5" descr="lagoon_map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00" r="4000"/>
          <a:stretch/>
        </p:blipFill>
        <p:spPr bwMode="auto">
          <a:xfrm>
            <a:off x="0" y="762000"/>
            <a:ext cx="6141492" cy="4719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Screen Shot 2014-06-01 at 5.48.33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86400"/>
            <a:ext cx="9144000" cy="1371600"/>
          </a:xfrm>
          <a:prstGeom prst="rect">
            <a:avLst/>
          </a:prstGeom>
        </p:spPr>
      </p:pic>
      <p:pic>
        <p:nvPicPr>
          <p:cNvPr id="7" name="Picture 6" descr="http://www.walesinternationalconsortium.com/images/logo-cardiff.gif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48600" y="5562600"/>
            <a:ext cx="1109345" cy="1171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981071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200" b="1" dirty="0" err="1" smtClean="0"/>
              <a:t>Represamentos</a:t>
            </a:r>
            <a:r>
              <a:rPr lang="en-GB" sz="3200" b="1" dirty="0" smtClean="0"/>
              <a:t> – Costa </a:t>
            </a:r>
            <a:r>
              <a:rPr lang="en-GB" sz="3200" b="1" dirty="0" err="1" smtClean="0"/>
              <a:t>Norte</a:t>
            </a:r>
            <a:r>
              <a:rPr lang="en-GB" sz="3200" b="1" dirty="0" smtClean="0"/>
              <a:t> do </a:t>
            </a:r>
            <a:r>
              <a:rPr lang="en-GB" sz="3200" b="1" dirty="0" err="1" smtClean="0"/>
              <a:t>Pais</a:t>
            </a:r>
            <a:r>
              <a:rPr lang="en-GB" sz="3200" b="1" dirty="0" smtClean="0"/>
              <a:t> de Gales </a:t>
            </a:r>
            <a:endParaRPr lang="en-GB" sz="3200" b="1" dirty="0"/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65" y="1270645"/>
            <a:ext cx="9001125" cy="4229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24700" y="5594850"/>
            <a:ext cx="9144000" cy="739306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lIns="92075" tIns="46038" rIns="92075" bIns="46038">
            <a:spAutoFit/>
          </a:bodyPr>
          <a:lstStyle/>
          <a:p>
            <a:r>
              <a:rPr lang="en-GB" b="1" dirty="0" err="1" smtClean="0">
                <a:solidFill>
                  <a:srgbClr val="000000"/>
                </a:solidFill>
              </a:rPr>
              <a:t>Potencial</a:t>
            </a:r>
            <a:r>
              <a:rPr lang="en-GB" b="1" dirty="0" smtClean="0">
                <a:solidFill>
                  <a:srgbClr val="000000"/>
                </a:solidFill>
              </a:rPr>
              <a:t> de </a:t>
            </a:r>
            <a:r>
              <a:rPr lang="en-GB" b="1" dirty="0" err="1" smtClean="0">
                <a:solidFill>
                  <a:srgbClr val="000000"/>
                </a:solidFill>
              </a:rPr>
              <a:t>producao</a:t>
            </a:r>
            <a:r>
              <a:rPr lang="en-GB" b="1" dirty="0" smtClean="0">
                <a:solidFill>
                  <a:srgbClr val="000000"/>
                </a:solidFill>
              </a:rPr>
              <a:t> de </a:t>
            </a:r>
            <a:r>
              <a:rPr lang="en-GB" b="1" dirty="0" err="1" smtClean="0">
                <a:solidFill>
                  <a:srgbClr val="000000"/>
                </a:solidFill>
              </a:rPr>
              <a:t>energia</a:t>
            </a:r>
            <a:r>
              <a:rPr lang="en-GB" b="1" dirty="0" smtClean="0">
                <a:solidFill>
                  <a:srgbClr val="000000"/>
                </a:solidFill>
              </a:rPr>
              <a:t> de 26TWh/</a:t>
            </a:r>
            <a:r>
              <a:rPr lang="en-GB" b="1" dirty="0" err="1" smtClean="0">
                <a:solidFill>
                  <a:srgbClr val="000000"/>
                </a:solidFill>
              </a:rPr>
              <a:t>ano</a:t>
            </a:r>
            <a:endParaRPr lang="en-GB" b="1" dirty="0" smtClean="0">
              <a:solidFill>
                <a:srgbClr val="000000"/>
              </a:solidFill>
            </a:endParaRPr>
          </a:p>
          <a:p>
            <a:r>
              <a:rPr lang="en-GB" b="1" dirty="0" smtClean="0">
                <a:solidFill>
                  <a:srgbClr val="000000"/>
                </a:solidFill>
              </a:rPr>
              <a:t>4h </a:t>
            </a:r>
            <a:r>
              <a:rPr lang="en-GB" b="1" dirty="0" err="1" smtClean="0">
                <a:solidFill>
                  <a:srgbClr val="000000"/>
                </a:solidFill>
              </a:rPr>
              <a:t>fora</a:t>
            </a:r>
            <a:r>
              <a:rPr lang="en-GB" b="1" dirty="0" smtClean="0">
                <a:solidFill>
                  <a:srgbClr val="000000"/>
                </a:solidFill>
              </a:rPr>
              <a:t> de </a:t>
            </a:r>
            <a:r>
              <a:rPr lang="en-GB" b="1" dirty="0" err="1" smtClean="0">
                <a:solidFill>
                  <a:srgbClr val="000000"/>
                </a:solidFill>
              </a:rPr>
              <a:t>fase</a:t>
            </a:r>
            <a:r>
              <a:rPr lang="en-GB" b="1" dirty="0" smtClean="0">
                <a:solidFill>
                  <a:srgbClr val="000000"/>
                </a:solidFill>
              </a:rPr>
              <a:t> com a </a:t>
            </a:r>
            <a:r>
              <a:rPr lang="en-GB" b="1" dirty="0" err="1" smtClean="0">
                <a:solidFill>
                  <a:srgbClr val="000000"/>
                </a:solidFill>
              </a:rPr>
              <a:t>Barragem</a:t>
            </a:r>
            <a:r>
              <a:rPr lang="en-GB" b="1" dirty="0" smtClean="0">
                <a:solidFill>
                  <a:srgbClr val="000000"/>
                </a:solidFill>
              </a:rPr>
              <a:t> Severn </a:t>
            </a:r>
            <a:r>
              <a:rPr lang="en-GB" sz="2400" b="1" dirty="0" smtClean="0">
                <a:solidFill>
                  <a:srgbClr val="000000"/>
                </a:solidFill>
              </a:rPr>
              <a:t> </a:t>
            </a:r>
            <a:endParaRPr lang="en-GB" sz="2400" b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6722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4"/>
          <p:cNvSpPr txBox="1">
            <a:spLocks noChangeArrowheads="1"/>
          </p:cNvSpPr>
          <p:nvPr/>
        </p:nvSpPr>
        <p:spPr bwMode="auto">
          <a:xfrm>
            <a:off x="0" y="30073"/>
            <a:ext cx="9144000" cy="48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  <a:ea typeface="ＭＳ Ｐゴシック" pitchFamily="100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  <a:ea typeface="ＭＳ Ｐゴシック" pitchFamily="100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  <a:ea typeface="ＭＳ Ｐゴシック" pitchFamily="100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  <a:ea typeface="ＭＳ Ｐゴシック" pitchFamily="100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  <a:ea typeface="ＭＳ Ｐゴシック" pitchFamily="100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  <a:ea typeface="ＭＳ Ｐゴシック" pitchFamily="100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  <a:ea typeface="ＭＳ Ｐゴシック" pitchFamily="100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  <a:ea typeface="ＭＳ Ｐゴシック" pitchFamily="100" charset="-128"/>
              </a:defRPr>
            </a:lvl9pPr>
          </a:lstStyle>
          <a:p>
            <a:pPr algn="ctr" eaLnBrk="1" hangingPunct="1"/>
            <a:r>
              <a:rPr lang="pt-BR" dirty="0" smtClean="0"/>
              <a:t> </a:t>
            </a:r>
            <a:r>
              <a:rPr lang="pt-BR" b="1" dirty="0" smtClean="0">
                <a:solidFill>
                  <a:srgbClr val="00504E"/>
                </a:solidFill>
              </a:rPr>
              <a:t>Produção de Energia Elétrica no mundo (MW-</a:t>
            </a:r>
            <a:r>
              <a:rPr lang="pt-BR" b="1" dirty="0" err="1" smtClean="0">
                <a:solidFill>
                  <a:srgbClr val="00504E"/>
                </a:solidFill>
              </a:rPr>
              <a:t>med</a:t>
            </a:r>
            <a:r>
              <a:rPr lang="pt-BR" b="1" dirty="0" smtClean="0">
                <a:solidFill>
                  <a:srgbClr val="00504E"/>
                </a:solidFill>
              </a:rPr>
              <a:t>)</a:t>
            </a:r>
          </a:p>
        </p:txBody>
      </p:sp>
      <p:graphicFrame>
        <p:nvGraphicFramePr>
          <p:cNvPr id="7" name="Tabela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99057445"/>
              </p:ext>
            </p:extLst>
          </p:nvPr>
        </p:nvGraphicFramePr>
        <p:xfrm>
          <a:off x="381000" y="762000"/>
          <a:ext cx="8424935" cy="4320482"/>
        </p:xfrm>
        <a:graphic>
          <a:graphicData uri="http://schemas.openxmlformats.org/drawingml/2006/table">
            <a:tbl>
              <a:tblPr>
                <a:tableStyleId>{3C2FFA5D-87B4-456A-9821-1D502468CF0F}</a:tableStyleId>
              </a:tblPr>
              <a:tblGrid>
                <a:gridCol w="1465205"/>
                <a:gridCol w="837261"/>
                <a:gridCol w="837261"/>
                <a:gridCol w="872146"/>
                <a:gridCol w="837261"/>
                <a:gridCol w="837261"/>
                <a:gridCol w="837261"/>
                <a:gridCol w="889590"/>
                <a:gridCol w="1011689"/>
              </a:tblGrid>
              <a:tr h="254146">
                <a:tc>
                  <a:txBody>
                    <a:bodyPr/>
                    <a:lstStyle/>
                    <a:p>
                      <a:pPr algn="l" fontAlgn="b"/>
                      <a:endParaRPr lang="pt-BR" sz="14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0" i="0" u="none" strike="noStrike">
                          <a:effectLst/>
                          <a:latin typeface="Arial"/>
                        </a:rPr>
                        <a:t>Fóssil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0" i="0" u="none" strike="noStrike">
                          <a:effectLst/>
                          <a:latin typeface="Arial"/>
                        </a:rPr>
                        <a:t>Hidro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0" i="0" u="none" strike="noStrike">
                          <a:effectLst/>
                          <a:latin typeface="Arial"/>
                        </a:rPr>
                        <a:t>Nuclear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0" i="0" u="none" strike="noStrike">
                          <a:effectLst/>
                          <a:latin typeface="Arial"/>
                        </a:rPr>
                        <a:t>Eólica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0" i="0" u="none" strike="noStrike">
                          <a:effectLst/>
                          <a:latin typeface="Arial"/>
                        </a:rPr>
                        <a:t>Solar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0" i="0" u="none" strike="noStrike">
                          <a:effectLst/>
                          <a:latin typeface="Arial"/>
                        </a:rPr>
                        <a:t>Total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0" i="0" u="none" strike="noStrike">
                          <a:effectLst/>
                          <a:latin typeface="Arial"/>
                        </a:rPr>
                        <a:t>% Hidro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0" i="0" u="none" strike="noStrike">
                          <a:effectLst/>
                          <a:latin typeface="Arial"/>
                        </a:rPr>
                        <a:t>% Renov.</a:t>
                      </a:r>
                    </a:p>
                  </a:txBody>
                  <a:tcPr marL="9525" marR="9525" marT="9525" marB="0" anchor="b"/>
                </a:tc>
              </a:tr>
              <a:tr h="254146">
                <a:tc>
                  <a:txBody>
                    <a:bodyPr/>
                    <a:lstStyle/>
                    <a:p>
                      <a:pPr algn="l" fontAlgn="b"/>
                      <a:r>
                        <a:rPr lang="pt-BR" sz="1400" b="0" i="0" u="none" strike="noStrike">
                          <a:effectLst/>
                          <a:latin typeface="Arial"/>
                        </a:rPr>
                        <a:t>   China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400" b="0" i="0" u="none" strike="noStrike">
                          <a:effectLst/>
                          <a:latin typeface="Arial"/>
                        </a:rPr>
                        <a:t>411.758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400" b="0" i="0" u="none" strike="noStrike">
                          <a:effectLst/>
                          <a:latin typeface="Arial"/>
                        </a:rPr>
                        <a:t>78.836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400" b="0" i="0" u="none" strike="noStrike">
                          <a:effectLst/>
                          <a:latin typeface="Arial"/>
                        </a:rPr>
                        <a:t>9.426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400" b="0" i="0" u="none" strike="noStrike">
                          <a:effectLst/>
                          <a:latin typeface="Arial"/>
                        </a:rPr>
                        <a:t>8.356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400" b="0" i="0" u="none" strike="noStrike">
                          <a:effectLst/>
                          <a:latin typeface="Arial"/>
                        </a:rPr>
                        <a:t>342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400" b="0" i="0" u="none" strike="noStrike">
                          <a:effectLst/>
                          <a:latin typeface="Arial"/>
                        </a:rPr>
                        <a:t>512.618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400" b="0" i="0" u="none" strike="noStrike">
                          <a:effectLst/>
                          <a:latin typeface="Arial"/>
                        </a:rPr>
                        <a:t>15%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400" b="0" i="0" u="none" strike="noStrike">
                          <a:effectLst/>
                          <a:latin typeface="Arial"/>
                        </a:rPr>
                        <a:t>18%</a:t>
                      </a:r>
                    </a:p>
                  </a:txBody>
                  <a:tcPr marL="9525" marR="9525" marT="9525" marB="0" anchor="b"/>
                </a:tc>
              </a:tr>
              <a:tr h="254146">
                <a:tc>
                  <a:txBody>
                    <a:bodyPr/>
                    <a:lstStyle/>
                    <a:p>
                      <a:pPr algn="l" fontAlgn="b"/>
                      <a:r>
                        <a:rPr lang="pt-BR" sz="1400" b="0" i="0" u="none" strike="noStrike">
                          <a:effectLst/>
                          <a:latin typeface="Arial"/>
                        </a:rPr>
                        <a:t>   United States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400" b="0" i="0" u="none" strike="noStrike">
                          <a:effectLst/>
                          <a:latin typeface="Arial"/>
                        </a:rPr>
                        <a:t>318.364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400" b="0" i="0" u="none" strike="noStrike">
                          <a:effectLst/>
                          <a:latin typeface="Arial"/>
                        </a:rPr>
                        <a:t>36.456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400" b="0" i="0" u="none" strike="noStrike">
                          <a:effectLst/>
                          <a:latin typeface="Arial"/>
                        </a:rPr>
                        <a:t>90.206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400" b="0" i="0" u="none" strike="noStrike">
                          <a:effectLst/>
                          <a:latin typeface="Arial"/>
                        </a:rPr>
                        <a:t>13.719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400" b="0" i="0" u="none" strike="noStrike">
                          <a:effectLst/>
                          <a:latin typeface="Arial"/>
                        </a:rPr>
                        <a:t>208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400" b="0" i="0" u="none" strike="noStrike">
                          <a:effectLst/>
                          <a:latin typeface="Arial"/>
                        </a:rPr>
                        <a:t>468.053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400" b="0" i="0" u="none" strike="noStrike">
                          <a:effectLst/>
                          <a:latin typeface="Arial"/>
                        </a:rPr>
                        <a:t>8%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400" b="0" i="0" u="none" strike="noStrike">
                          <a:effectLst/>
                          <a:latin typeface="Arial"/>
                        </a:rPr>
                        <a:t>13%</a:t>
                      </a:r>
                    </a:p>
                  </a:txBody>
                  <a:tcPr marL="9525" marR="9525" marT="9525" marB="0" anchor="b"/>
                </a:tc>
              </a:tr>
              <a:tr h="254146">
                <a:tc>
                  <a:txBody>
                    <a:bodyPr/>
                    <a:lstStyle/>
                    <a:p>
                      <a:pPr algn="l" fontAlgn="b"/>
                      <a:r>
                        <a:rPr lang="pt-BR" sz="1400" b="0" i="0" u="none" strike="noStrike">
                          <a:effectLst/>
                          <a:latin typeface="Arial"/>
                        </a:rPr>
                        <a:t>   Japan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400" b="0" i="0" u="none" strike="noStrike">
                          <a:effectLst/>
                          <a:latin typeface="Arial"/>
                        </a:rPr>
                        <a:t>86.750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400" b="0" i="0" u="none" strike="noStrike">
                          <a:effectLst/>
                          <a:latin typeface="Arial"/>
                        </a:rPr>
                        <a:t>9.402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400" b="0" i="0" u="none" strike="noStrike">
                          <a:effectLst/>
                          <a:latin typeface="Arial"/>
                        </a:rPr>
                        <a:t>17.829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400" b="0" i="0" u="none" strike="noStrike">
                          <a:effectLst/>
                          <a:latin typeface="Arial"/>
                        </a:rPr>
                        <a:t>496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400" b="0" i="0" u="none" strike="noStrike">
                          <a:effectLst/>
                          <a:latin typeface="Arial"/>
                        </a:rPr>
                        <a:t>434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400" b="0" i="0" u="none" strike="noStrike">
                          <a:effectLst/>
                          <a:latin typeface="Arial"/>
                        </a:rPr>
                        <a:t>117.720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400" b="0" i="0" u="none" strike="noStrike">
                          <a:effectLst/>
                          <a:latin typeface="Arial"/>
                        </a:rPr>
                        <a:t>8%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400" b="0" i="0" u="none" strike="noStrike">
                          <a:effectLst/>
                          <a:latin typeface="Arial"/>
                        </a:rPr>
                        <a:t>11%</a:t>
                      </a:r>
                    </a:p>
                  </a:txBody>
                  <a:tcPr marL="9525" marR="9525" marT="9525" marB="0" anchor="b"/>
                </a:tc>
              </a:tr>
              <a:tr h="254146">
                <a:tc>
                  <a:txBody>
                    <a:bodyPr/>
                    <a:lstStyle/>
                    <a:p>
                      <a:pPr algn="l" fontAlgn="b"/>
                      <a:r>
                        <a:rPr lang="pt-BR" sz="1400" b="0" i="0" u="none" strike="noStrike">
                          <a:effectLst/>
                          <a:latin typeface="Arial"/>
                        </a:rPr>
                        <a:t>   Russia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400" b="0" i="0" u="none" strike="noStrike">
                          <a:effectLst/>
                          <a:latin typeface="Arial"/>
                        </a:rPr>
                        <a:t>76.285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400" b="0" i="0" u="none" strike="noStrike">
                          <a:effectLst/>
                          <a:latin typeface="Arial"/>
                        </a:rPr>
                        <a:t>18.743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400" b="0" i="0" u="none" strike="noStrike">
                          <a:effectLst/>
                          <a:latin typeface="Arial"/>
                        </a:rPr>
                        <a:t>18.495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400" b="0" i="0" u="none" strike="noStrike"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400" b="0" i="0" u="none" strike="noStrike"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400" b="0" i="0" u="none" strike="noStrike">
                          <a:effectLst/>
                          <a:latin typeface="Arial"/>
                        </a:rPr>
                        <a:t>113.792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400" b="0" i="0" u="none" strike="noStrike">
                          <a:effectLst/>
                          <a:latin typeface="Arial"/>
                        </a:rPr>
                        <a:t>16%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400" b="0" i="0" u="none" strike="noStrike">
                          <a:effectLst/>
                          <a:latin typeface="Arial"/>
                        </a:rPr>
                        <a:t>17%</a:t>
                      </a:r>
                    </a:p>
                  </a:txBody>
                  <a:tcPr marL="9525" marR="9525" marT="9525" marB="0" anchor="b"/>
                </a:tc>
              </a:tr>
              <a:tr h="254146">
                <a:tc>
                  <a:txBody>
                    <a:bodyPr/>
                    <a:lstStyle/>
                    <a:p>
                      <a:pPr algn="l" fontAlgn="b"/>
                      <a:r>
                        <a:rPr lang="pt-BR" sz="1400" b="0" i="0" u="none" strike="noStrike">
                          <a:effectLst/>
                          <a:latin typeface="Arial"/>
                        </a:rPr>
                        <a:t>   India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400" b="0" i="0" u="none" strike="noStrike">
                          <a:effectLst/>
                          <a:latin typeface="Arial"/>
                        </a:rPr>
                        <a:t>89.677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400" b="0" i="0" u="none" strike="noStrike">
                          <a:effectLst/>
                          <a:latin typeface="Arial"/>
                        </a:rPr>
                        <a:t>14.767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400" b="0" i="0" u="none" strike="noStrike">
                          <a:effectLst/>
                          <a:latin typeface="Arial"/>
                        </a:rPr>
                        <a:t>3.305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400" b="0" i="0" u="none" strike="noStrike">
                          <a:effectLst/>
                          <a:latin typeface="Arial"/>
                        </a:rPr>
                        <a:t>2.968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400" b="0" i="0" u="none" strike="noStrike">
                          <a:effectLst/>
                          <a:latin typeface="Arial"/>
                        </a:rPr>
                        <a:t>114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400" b="0" i="0" u="none" strike="noStrike">
                          <a:effectLst/>
                          <a:latin typeface="Arial"/>
                        </a:rPr>
                        <a:t>111.287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400" b="0" i="0" u="none" strike="noStrike">
                          <a:effectLst/>
                          <a:latin typeface="Arial"/>
                        </a:rPr>
                        <a:t>13%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400" b="0" i="0" u="none" strike="noStrike">
                          <a:effectLst/>
                          <a:latin typeface="Arial"/>
                        </a:rPr>
                        <a:t>16%</a:t>
                      </a:r>
                    </a:p>
                  </a:txBody>
                  <a:tcPr marL="9525" marR="9525" marT="9525" marB="0" anchor="b"/>
                </a:tc>
              </a:tr>
              <a:tr h="254146">
                <a:tc>
                  <a:txBody>
                    <a:bodyPr/>
                    <a:lstStyle/>
                    <a:p>
                      <a:pPr algn="l" fontAlgn="b"/>
                      <a:r>
                        <a:rPr lang="pt-BR" sz="1400" b="0" i="0" u="none" strike="noStrike">
                          <a:effectLst/>
                          <a:latin typeface="Arial"/>
                        </a:rPr>
                        <a:t>   Canada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400" b="0" i="0" u="none" strike="noStrike">
                          <a:effectLst/>
                          <a:latin typeface="Arial"/>
                        </a:rPr>
                        <a:t>15.560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400" b="0" i="0" u="none" strike="noStrike">
                          <a:effectLst/>
                          <a:latin typeface="Arial"/>
                        </a:rPr>
                        <a:t>42.458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400" b="0" i="0" u="none" strike="noStrike">
                          <a:effectLst/>
                          <a:latin typeface="Arial"/>
                        </a:rPr>
                        <a:t>10.082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400" b="0" i="0" u="none" strike="noStrike">
                          <a:effectLst/>
                          <a:latin typeface="Arial"/>
                        </a:rPr>
                        <a:t>2.247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400" b="0" i="0" u="none" strike="noStrike">
                          <a:effectLst/>
                          <a:latin typeface="Arial"/>
                        </a:rPr>
                        <a:t>49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400" b="0" i="0" u="none" strike="noStrike" dirty="0">
                          <a:effectLst/>
                          <a:latin typeface="Arial"/>
                        </a:rPr>
                        <a:t>71.117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400" b="0" i="0" u="none" strike="noStrike">
                          <a:effectLst/>
                          <a:latin typeface="Arial"/>
                        </a:rPr>
                        <a:t>60%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400" b="0" i="0" u="none" strike="noStrike">
                          <a:effectLst/>
                          <a:latin typeface="Arial"/>
                        </a:rPr>
                        <a:t>64%</a:t>
                      </a:r>
                    </a:p>
                  </a:txBody>
                  <a:tcPr marL="9525" marR="9525" marT="9525" marB="0" anchor="b"/>
                </a:tc>
              </a:tr>
              <a:tr h="254146">
                <a:tc>
                  <a:txBody>
                    <a:bodyPr/>
                    <a:lstStyle/>
                    <a:p>
                      <a:pPr algn="l" fontAlgn="b"/>
                      <a:r>
                        <a:rPr lang="pt-BR" sz="1400" b="0" i="0" u="none" strike="noStrike">
                          <a:effectLst/>
                          <a:latin typeface="Arial"/>
                        </a:rPr>
                        <a:t>   Germany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400" b="0" i="0" u="none" strike="noStrike">
                          <a:effectLst/>
                          <a:latin typeface="Arial"/>
                        </a:rPr>
                        <a:t>38.856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400" b="0" i="0" u="none" strike="noStrike">
                          <a:effectLst/>
                          <a:latin typeface="Arial"/>
                        </a:rPr>
                        <a:t>1.951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400" b="0" i="0" u="none" strike="noStrike">
                          <a:effectLst/>
                          <a:latin typeface="Arial"/>
                        </a:rPr>
                        <a:t>11.679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400" b="0" i="0" u="none" strike="noStrike">
                          <a:effectLst/>
                          <a:latin typeface="Arial"/>
                        </a:rPr>
                        <a:t>5.308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400" b="0" i="0" u="none" strike="noStrike">
                          <a:effectLst/>
                          <a:latin typeface="Arial"/>
                        </a:rPr>
                        <a:t>2.169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400" b="0" i="0" u="none" strike="noStrike">
                          <a:effectLst/>
                          <a:latin typeface="Arial"/>
                        </a:rPr>
                        <a:t>64.763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400" b="0" i="0" u="none" strike="noStrike">
                          <a:effectLst/>
                          <a:latin typeface="Arial"/>
                        </a:rPr>
                        <a:t>3%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400" b="0" i="0" u="none" strike="noStrike">
                          <a:effectLst/>
                          <a:latin typeface="Arial"/>
                        </a:rPr>
                        <a:t>22%</a:t>
                      </a:r>
                    </a:p>
                  </a:txBody>
                  <a:tcPr marL="9525" marR="9525" marT="9525" marB="0" anchor="b"/>
                </a:tc>
              </a:tr>
              <a:tr h="254146">
                <a:tc>
                  <a:txBody>
                    <a:bodyPr/>
                    <a:lstStyle/>
                    <a:p>
                      <a:pPr algn="l" fontAlgn="b"/>
                      <a:r>
                        <a:rPr lang="pt-BR" sz="1400" b="0" i="0" u="none" strike="noStrike">
                          <a:effectLst/>
                          <a:latin typeface="Arial"/>
                        </a:rPr>
                        <a:t>   France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400" b="0" i="0" u="none" strike="noStrike">
                          <a:effectLst/>
                          <a:latin typeface="Arial"/>
                        </a:rPr>
                        <a:t>5.097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400" b="0" i="0" u="none" strike="noStrike">
                          <a:effectLst/>
                          <a:latin typeface="Arial"/>
                        </a:rPr>
                        <a:t>5.065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400" b="0" i="0" u="none" strike="noStrike">
                          <a:effectLst/>
                          <a:latin typeface="Arial"/>
                        </a:rPr>
                        <a:t>48.346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400" b="0" i="0" u="none" strike="noStrike">
                          <a:effectLst/>
                          <a:latin typeface="Arial"/>
                        </a:rPr>
                        <a:t>1.397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400" b="0" i="0" u="none" strike="noStrike">
                          <a:effectLst/>
                          <a:latin typeface="Arial"/>
                        </a:rPr>
                        <a:t>230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400" b="0" i="0" u="none" strike="noStrike">
                          <a:effectLst/>
                          <a:latin typeface="Arial"/>
                        </a:rPr>
                        <a:t>60.796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400" b="0" i="0" u="none" strike="noStrike">
                          <a:effectLst/>
                          <a:latin typeface="Arial"/>
                        </a:rPr>
                        <a:t>8%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400" b="0" i="0" u="none" strike="noStrike">
                          <a:effectLst/>
                          <a:latin typeface="Arial"/>
                        </a:rPr>
                        <a:t>12%</a:t>
                      </a:r>
                    </a:p>
                  </a:txBody>
                  <a:tcPr marL="9525" marR="9525" marT="9525" marB="0" anchor="b"/>
                </a:tc>
              </a:tr>
              <a:tr h="254146">
                <a:tc>
                  <a:txBody>
                    <a:bodyPr/>
                    <a:lstStyle/>
                    <a:p>
                      <a:pPr algn="l" fontAlgn="b"/>
                      <a:r>
                        <a:rPr lang="pt-BR" sz="1400" b="1" i="0" u="none" strike="noStrike" dirty="0">
                          <a:solidFill>
                            <a:srgbClr val="C00000"/>
                          </a:solidFill>
                          <a:effectLst/>
                          <a:latin typeface="Arial"/>
                        </a:rPr>
                        <a:t>   </a:t>
                      </a:r>
                      <a:r>
                        <a:rPr lang="pt-BR" sz="1400" b="1" i="0" u="none" strike="noStrike" dirty="0" err="1">
                          <a:solidFill>
                            <a:srgbClr val="C00000"/>
                          </a:solidFill>
                          <a:effectLst/>
                          <a:latin typeface="Arial"/>
                        </a:rPr>
                        <a:t>Brazil</a:t>
                      </a:r>
                      <a:endParaRPr lang="pt-BR" sz="1400" b="1" i="0" u="none" strike="noStrike" dirty="0">
                        <a:solidFill>
                          <a:srgbClr val="C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400" b="1" i="0" u="none" strike="noStrike" dirty="0">
                          <a:solidFill>
                            <a:srgbClr val="C00000"/>
                          </a:solidFill>
                          <a:effectLst/>
                          <a:latin typeface="Arial"/>
                        </a:rPr>
                        <a:t>6.455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400" b="1" i="0" u="none" strike="noStrike" dirty="0">
                          <a:solidFill>
                            <a:srgbClr val="C00000"/>
                          </a:solidFill>
                          <a:effectLst/>
                          <a:latin typeface="Arial"/>
                        </a:rPr>
                        <a:t>48.408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400" b="1" i="0" u="none" strike="noStrike" dirty="0">
                          <a:solidFill>
                            <a:srgbClr val="C00000"/>
                          </a:solidFill>
                          <a:effectLst/>
                          <a:latin typeface="Arial"/>
                        </a:rPr>
                        <a:t>1.689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400" b="1" i="0" u="none" strike="noStrike" dirty="0">
                          <a:solidFill>
                            <a:srgbClr val="C00000"/>
                          </a:solidFill>
                          <a:effectLst/>
                          <a:latin typeface="Arial"/>
                        </a:rPr>
                        <a:t>342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400" b="1" i="0" u="none" strike="noStrike" dirty="0">
                          <a:solidFill>
                            <a:srgbClr val="C00000"/>
                          </a:solidFill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400" b="1" i="0" u="none" strike="noStrike" dirty="0">
                          <a:solidFill>
                            <a:srgbClr val="C00000"/>
                          </a:solidFill>
                          <a:effectLst/>
                          <a:latin typeface="Arial"/>
                        </a:rPr>
                        <a:t>60.547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400" b="1" i="0" u="none" strike="noStrike" dirty="0">
                          <a:solidFill>
                            <a:srgbClr val="C00000"/>
                          </a:solidFill>
                          <a:effectLst/>
                          <a:latin typeface="Arial"/>
                        </a:rPr>
                        <a:t>80%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400" b="1" i="0" u="none" strike="noStrike" dirty="0">
                          <a:solidFill>
                            <a:srgbClr val="C00000"/>
                          </a:solidFill>
                          <a:effectLst/>
                          <a:latin typeface="Arial"/>
                        </a:rPr>
                        <a:t>87%</a:t>
                      </a:r>
                    </a:p>
                  </a:txBody>
                  <a:tcPr marL="9525" marR="9525" marT="9525" marB="0" anchor="b"/>
                </a:tc>
              </a:tr>
              <a:tr h="254146">
                <a:tc>
                  <a:txBody>
                    <a:bodyPr/>
                    <a:lstStyle/>
                    <a:p>
                      <a:pPr algn="l" fontAlgn="b"/>
                      <a:r>
                        <a:rPr lang="pt-BR" sz="1400" b="0" i="0" u="none" strike="noStrike">
                          <a:effectLst/>
                          <a:latin typeface="Arial"/>
                        </a:rPr>
                        <a:t>   Korea, South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400" b="0" i="0" u="none" strike="noStrike">
                          <a:effectLst/>
                          <a:latin typeface="Arial"/>
                        </a:rPr>
                        <a:t>38.294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400" b="0" i="0" u="none" strike="noStrike">
                          <a:effectLst/>
                          <a:latin typeface="Arial"/>
                        </a:rPr>
                        <a:t>520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400" b="0" i="0" u="none" strike="noStrike">
                          <a:effectLst/>
                          <a:latin typeface="Arial"/>
                        </a:rPr>
                        <a:t>16.868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400" b="0" i="0" u="none" strike="noStrike">
                          <a:effectLst/>
                          <a:latin typeface="Arial"/>
                        </a:rPr>
                        <a:t>98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400" b="0" i="0" u="none" strike="noStrike">
                          <a:effectLst/>
                          <a:latin typeface="Arial"/>
                        </a:rPr>
                        <a:t>92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400" b="0" i="0" u="none" strike="noStrike">
                          <a:effectLst/>
                          <a:latin typeface="Arial"/>
                        </a:rPr>
                        <a:t>55.893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400" b="0" i="0" u="none" strike="noStrike">
                          <a:effectLst/>
                          <a:latin typeface="Arial"/>
                        </a:rPr>
                        <a:t>1%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400" b="0" i="0" u="none" strike="noStrike">
                          <a:effectLst/>
                          <a:latin typeface="Arial"/>
                        </a:rPr>
                        <a:t>2%</a:t>
                      </a:r>
                    </a:p>
                  </a:txBody>
                  <a:tcPr marL="9525" marR="9525" marT="9525" marB="0" anchor="b"/>
                </a:tc>
              </a:tr>
              <a:tr h="254146">
                <a:tc>
                  <a:txBody>
                    <a:bodyPr/>
                    <a:lstStyle/>
                    <a:p>
                      <a:pPr algn="l" fontAlgn="b"/>
                      <a:r>
                        <a:rPr lang="pt-BR" sz="1400" b="0" i="0" u="none" strike="noStrike">
                          <a:effectLst/>
                          <a:latin typeface="Arial"/>
                        </a:rPr>
                        <a:t>   United Kingdom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400" b="0" i="0" u="none" strike="noStrike">
                          <a:effectLst/>
                          <a:latin typeface="Arial"/>
                        </a:rPr>
                        <a:t>27.911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400" b="0" i="0" u="none" strike="noStrike">
                          <a:effectLst/>
                          <a:latin typeface="Arial"/>
                        </a:rPr>
                        <a:t>643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400" b="0" i="0" u="none" strike="noStrike">
                          <a:effectLst/>
                          <a:latin typeface="Arial"/>
                        </a:rPr>
                        <a:t>7.153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400" b="0" i="0" u="none" strike="noStrike">
                          <a:effectLst/>
                          <a:latin typeface="Arial"/>
                        </a:rPr>
                        <a:t>1.772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400" b="0" i="0" u="none" strike="noStrike">
                          <a:effectLst/>
                          <a:latin typeface="Arial"/>
                        </a:rPr>
                        <a:t>30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400" b="0" i="0" u="none" strike="noStrike">
                          <a:effectLst/>
                          <a:latin typeface="Arial"/>
                        </a:rPr>
                        <a:t>39.096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400" b="0" i="0" u="none" strike="noStrike">
                          <a:effectLst/>
                          <a:latin typeface="Arial"/>
                        </a:rPr>
                        <a:t>2%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400" b="0" i="0" u="none" strike="noStrike">
                          <a:effectLst/>
                          <a:latin typeface="Arial"/>
                        </a:rPr>
                        <a:t>11%</a:t>
                      </a:r>
                    </a:p>
                  </a:txBody>
                  <a:tcPr marL="9525" marR="9525" marT="9525" marB="0" anchor="b"/>
                </a:tc>
              </a:tr>
              <a:tr h="254146">
                <a:tc>
                  <a:txBody>
                    <a:bodyPr/>
                    <a:lstStyle/>
                    <a:p>
                      <a:pPr algn="l" fontAlgn="b"/>
                      <a:r>
                        <a:rPr lang="pt-BR" sz="1400" b="0" i="0" u="none" strike="noStrike">
                          <a:effectLst/>
                          <a:latin typeface="Arial"/>
                        </a:rPr>
                        <a:t>   Italy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400" b="0" i="0" u="none" strike="noStrike">
                          <a:effectLst/>
                          <a:latin typeface="Arial"/>
                        </a:rPr>
                        <a:t>23.025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400" b="0" i="0" u="none" strike="noStrike">
                          <a:effectLst/>
                          <a:latin typeface="Arial"/>
                        </a:rPr>
                        <a:t>5.179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400" b="0" i="0" u="none" strike="noStrike"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400" b="0" i="0" u="none" strike="noStrike">
                          <a:effectLst/>
                          <a:latin typeface="Arial"/>
                        </a:rPr>
                        <a:t>1.158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400" b="0" i="0" u="none" strike="noStrike">
                          <a:effectLst/>
                          <a:latin typeface="Arial"/>
                        </a:rPr>
                        <a:t>1.225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400" b="0" i="0" u="none" strike="noStrike">
                          <a:effectLst/>
                          <a:latin typeface="Arial"/>
                        </a:rPr>
                        <a:t>32.688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400" b="0" i="0" u="none" strike="noStrike">
                          <a:effectLst/>
                          <a:latin typeface="Arial"/>
                        </a:rPr>
                        <a:t>16%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400" b="0" i="0" u="none" strike="noStrike">
                          <a:effectLst/>
                          <a:latin typeface="Arial"/>
                        </a:rPr>
                        <a:t>30%</a:t>
                      </a:r>
                    </a:p>
                  </a:txBody>
                  <a:tcPr marL="9525" marR="9525" marT="9525" marB="0" anchor="b"/>
                </a:tc>
              </a:tr>
              <a:tr h="254146">
                <a:tc>
                  <a:txBody>
                    <a:bodyPr/>
                    <a:lstStyle/>
                    <a:p>
                      <a:pPr algn="l" fontAlgn="b"/>
                      <a:r>
                        <a:rPr lang="pt-BR" sz="1400" b="0" i="0" u="none" strike="noStrike">
                          <a:effectLst/>
                          <a:latin typeface="Arial"/>
                        </a:rPr>
                        <a:t>   Mexico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400" b="0" i="0" u="none" strike="noStrike">
                          <a:effectLst/>
                          <a:latin typeface="Arial"/>
                        </a:rPr>
                        <a:t>25.623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400" b="0" i="0" u="none" strike="noStrike">
                          <a:effectLst/>
                          <a:latin typeface="Arial"/>
                        </a:rPr>
                        <a:t>4.099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400" b="0" i="0" u="none" strike="noStrike">
                          <a:effectLst/>
                          <a:latin typeface="Arial"/>
                        </a:rPr>
                        <a:t>1.063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400" b="0" i="0" u="none" strike="noStrike">
                          <a:effectLst/>
                          <a:latin typeface="Arial"/>
                        </a:rPr>
                        <a:t>158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400" b="0" i="0" u="none" strike="noStrike">
                          <a:effectLst/>
                          <a:latin typeface="Arial"/>
                        </a:rPr>
                        <a:t>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400" b="0" i="0" u="none" strike="noStrike">
                          <a:effectLst/>
                          <a:latin typeface="Arial"/>
                        </a:rPr>
                        <a:t>31.795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400" b="0" i="0" u="none" strike="noStrike">
                          <a:effectLst/>
                          <a:latin typeface="Arial"/>
                        </a:rPr>
                        <a:t>13%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400" b="0" i="0" u="none" strike="noStrike">
                          <a:effectLst/>
                          <a:latin typeface="Arial"/>
                        </a:rPr>
                        <a:t>16%</a:t>
                      </a:r>
                    </a:p>
                  </a:txBody>
                  <a:tcPr marL="9525" marR="9525" marT="9525" marB="0" anchor="b"/>
                </a:tc>
              </a:tr>
              <a:tr h="254146">
                <a:tc>
                  <a:txBody>
                    <a:bodyPr/>
                    <a:lstStyle/>
                    <a:p>
                      <a:pPr algn="l" fontAlgn="b"/>
                      <a:r>
                        <a:rPr lang="pt-BR" sz="1400" b="0" i="0" u="none" strike="noStrike">
                          <a:effectLst/>
                          <a:latin typeface="Arial"/>
                        </a:rPr>
                        <a:t>   Spain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400" b="0" i="0" u="none" strike="noStrike">
                          <a:effectLst/>
                          <a:latin typeface="Arial"/>
                        </a:rPr>
                        <a:t>15.475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400" b="0" i="0" u="none" strike="noStrike">
                          <a:effectLst/>
                          <a:latin typeface="Arial"/>
                        </a:rPr>
                        <a:t>3.458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400" b="0" i="0" u="none" strike="noStrike">
                          <a:effectLst/>
                          <a:latin typeface="Arial"/>
                        </a:rPr>
                        <a:t>6.292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400" b="0" i="0" u="none" strike="noStrike">
                          <a:effectLst/>
                          <a:latin typeface="Arial"/>
                        </a:rPr>
                        <a:t>4.837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400" b="0" i="0" u="none" strike="noStrike">
                          <a:effectLst/>
                          <a:latin typeface="Arial"/>
                        </a:rPr>
                        <a:t>1.041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400" b="0" i="0" u="none" strike="noStrike">
                          <a:effectLst/>
                          <a:latin typeface="Arial"/>
                        </a:rPr>
                        <a:t>31.596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400" b="0" i="0" u="none" strike="noStrike">
                          <a:effectLst/>
                          <a:latin typeface="Arial"/>
                        </a:rPr>
                        <a:t>11%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400" b="0" i="0" u="none" strike="noStrike">
                          <a:effectLst/>
                          <a:latin typeface="Arial"/>
                        </a:rPr>
                        <a:t>31%</a:t>
                      </a:r>
                    </a:p>
                  </a:txBody>
                  <a:tcPr marL="9525" marR="9525" marT="9525" marB="0" anchor="b"/>
                </a:tc>
              </a:tr>
              <a:tr h="254146">
                <a:tc>
                  <a:txBody>
                    <a:bodyPr/>
                    <a:lstStyle/>
                    <a:p>
                      <a:pPr algn="l" fontAlgn="b"/>
                      <a:r>
                        <a:rPr lang="pt-BR" sz="1400" b="0" i="0" u="none" strike="noStrike">
                          <a:effectLst/>
                          <a:latin typeface="Arial"/>
                        </a:rPr>
                        <a:t>   South Africa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400" b="0" i="0" u="none" strike="noStrike">
                          <a:effectLst/>
                          <a:latin typeface="Arial"/>
                        </a:rPr>
                        <a:t>26.141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400" b="0" i="0" u="none" strike="noStrike">
                          <a:effectLst/>
                          <a:latin typeface="Arial"/>
                        </a:rPr>
                        <a:t>232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400" b="0" i="0" u="none" strike="noStrike">
                          <a:effectLst/>
                          <a:latin typeface="Arial"/>
                        </a:rPr>
                        <a:t>1.477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400" b="0" i="0" u="none" strike="noStrike">
                          <a:effectLst/>
                          <a:latin typeface="Arial"/>
                        </a:rPr>
                        <a:t>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400" b="0" i="0" u="none" strike="noStrike">
                          <a:effectLst/>
                          <a:latin typeface="Arial"/>
                        </a:rPr>
                        <a:t>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400" b="0" i="0" u="none" strike="noStrike">
                          <a:effectLst/>
                          <a:latin typeface="Arial"/>
                        </a:rPr>
                        <a:t>27.783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400" b="0" i="0" u="none" strike="noStrike">
                          <a:effectLst/>
                          <a:latin typeface="Arial"/>
                        </a:rPr>
                        <a:t>1%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400" b="0" i="0" u="none" strike="noStrike">
                          <a:effectLst/>
                          <a:latin typeface="Arial"/>
                        </a:rPr>
                        <a:t>1%</a:t>
                      </a:r>
                    </a:p>
                  </a:txBody>
                  <a:tcPr marL="9525" marR="9525" marT="9525" marB="0" anchor="b"/>
                </a:tc>
              </a:tr>
              <a:tr h="254146">
                <a:tc>
                  <a:txBody>
                    <a:bodyPr/>
                    <a:lstStyle/>
                    <a:p>
                      <a:pPr algn="l" fontAlgn="b"/>
                      <a:r>
                        <a:rPr lang="pt-BR" sz="1400" b="0" i="0" u="none" strike="noStrike">
                          <a:effectLst/>
                          <a:latin typeface="Arial"/>
                        </a:rPr>
                        <a:t>   Australia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400" b="0" i="0" u="none" strike="noStrike">
                          <a:effectLst/>
                          <a:latin typeface="Arial"/>
                        </a:rPr>
                        <a:t>24.364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400" b="0" i="0" u="none" strike="noStrike">
                          <a:effectLst/>
                          <a:latin typeface="Arial"/>
                        </a:rPr>
                        <a:t>1.894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400" b="0" i="0" u="none" strike="noStrike"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400" b="0" i="0" u="none" strike="noStrike">
                          <a:effectLst/>
                          <a:latin typeface="Arial"/>
                        </a:rPr>
                        <a:t>667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400" b="0" i="0" u="none" strike="noStrike" dirty="0">
                          <a:effectLst/>
                          <a:latin typeface="Arial"/>
                        </a:rPr>
                        <a:t>93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400" b="0" i="0" u="none" strike="noStrike">
                          <a:effectLst/>
                          <a:latin typeface="Arial"/>
                        </a:rPr>
                        <a:t>27.416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400" b="0" i="0" u="none" strike="noStrike">
                          <a:effectLst/>
                          <a:latin typeface="Arial"/>
                        </a:rPr>
                        <a:t>7%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400" b="0" i="0" u="none" strike="noStrike" dirty="0">
                          <a:effectLst/>
                          <a:latin typeface="Arial"/>
                        </a:rPr>
                        <a:t>11%</a:t>
                      </a: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  <p:pic>
        <p:nvPicPr>
          <p:cNvPr id="5" name="Picture 4" descr="Screen Shot 2014-06-01 at 5.48.33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86400"/>
            <a:ext cx="9144000" cy="1371600"/>
          </a:xfrm>
          <a:prstGeom prst="rect">
            <a:avLst/>
          </a:prstGeom>
        </p:spPr>
      </p:pic>
      <p:pic>
        <p:nvPicPr>
          <p:cNvPr id="8" name="Picture 7" descr="http://www.walesinternationalconsortium.com/images/logo-cardiff.gif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48600" y="5562600"/>
            <a:ext cx="1109345" cy="1171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6553200" y="5181600"/>
            <a:ext cx="2590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FONTE: CEMIG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938318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3" name="Rectangle 2"/>
          <p:cNvSpPr>
            <a:spLocks noGrp="1" noChangeArrowheads="1"/>
          </p:cNvSpPr>
          <p:nvPr>
            <p:ph type="title"/>
          </p:nvPr>
        </p:nvSpPr>
        <p:spPr>
          <a:xfrm>
            <a:off x="34925" y="96574"/>
            <a:ext cx="9144000" cy="1012825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GB" sz="3800" b="1" dirty="0" err="1" smtClean="0"/>
              <a:t>Esquema</a:t>
            </a:r>
            <a:r>
              <a:rPr lang="en-GB" sz="3800" b="1" dirty="0" smtClean="0"/>
              <a:t> de </a:t>
            </a:r>
            <a:r>
              <a:rPr lang="en-GB" sz="3800" b="1" dirty="0" err="1" smtClean="0"/>
              <a:t>Barragem</a:t>
            </a:r>
            <a:r>
              <a:rPr lang="en-GB" sz="3800" b="1" dirty="0" smtClean="0"/>
              <a:t> de </a:t>
            </a:r>
            <a:r>
              <a:rPr lang="en-GB" sz="3800" b="1" dirty="0" err="1" smtClean="0"/>
              <a:t>Hafren</a:t>
            </a:r>
            <a:r>
              <a:rPr lang="en-GB" sz="3800" b="1" dirty="0" smtClean="0"/>
              <a:t> Power (HP) Severn  </a:t>
            </a:r>
          </a:p>
        </p:txBody>
      </p:sp>
      <p:sp>
        <p:nvSpPr>
          <p:cNvPr id="84995" name="Rectangle 4"/>
          <p:cNvSpPr>
            <a:spLocks noGrp="1" noChangeArrowheads="1"/>
          </p:cNvSpPr>
          <p:nvPr>
            <p:ph idx="1"/>
          </p:nvPr>
        </p:nvSpPr>
        <p:spPr>
          <a:xfrm>
            <a:off x="6050380" y="1060495"/>
            <a:ext cx="3093620" cy="5013325"/>
          </a:xfrm>
          <a:ln>
            <a:noFill/>
          </a:ln>
        </p:spPr>
        <p:txBody>
          <a:bodyPr>
            <a:normAutofit lnSpcReduction="10000"/>
          </a:bodyPr>
          <a:lstStyle/>
          <a:p>
            <a:pPr marL="287338" indent="-287338" eaLnBrk="1" hangingPunct="1">
              <a:spcBef>
                <a:spcPts val="0"/>
              </a:spcBef>
              <a:spcAft>
                <a:spcPts val="1000"/>
              </a:spcAft>
              <a:buFont typeface="Wingdings" pitchFamily="2" charset="2"/>
              <a:buNone/>
            </a:pPr>
            <a:r>
              <a:rPr lang="en-GB" sz="2000" dirty="0" err="1" smtClean="0">
                <a:solidFill>
                  <a:srgbClr val="FF3300"/>
                </a:solidFill>
              </a:rPr>
              <a:t>Fatos</a:t>
            </a:r>
            <a:r>
              <a:rPr lang="en-GB" sz="2000" dirty="0" smtClean="0">
                <a:solidFill>
                  <a:srgbClr val="FF3300"/>
                </a:solidFill>
              </a:rPr>
              <a:t> </a:t>
            </a:r>
            <a:r>
              <a:rPr lang="en-GB" sz="2000" dirty="0" err="1" smtClean="0">
                <a:solidFill>
                  <a:srgbClr val="FF3300"/>
                </a:solidFill>
              </a:rPr>
              <a:t>importantes</a:t>
            </a:r>
            <a:r>
              <a:rPr lang="en-GB" sz="2000" dirty="0" smtClean="0">
                <a:solidFill>
                  <a:srgbClr val="FF3300"/>
                </a:solidFill>
              </a:rPr>
              <a:t>:</a:t>
            </a:r>
          </a:p>
          <a:p>
            <a:pPr eaLnBrk="1" hangingPunct="1">
              <a:spcBef>
                <a:spcPts val="0"/>
              </a:spcBef>
              <a:spcAft>
                <a:spcPts val="600"/>
              </a:spcAft>
              <a:buFont typeface="Wingdings 3" panose="05040102010807070707" pitchFamily="18" charset="2"/>
              <a:buChar char="Æ"/>
              <a:defRPr/>
            </a:pPr>
            <a:r>
              <a:rPr lang="en-GB" sz="2000" dirty="0"/>
              <a:t>1026 </a:t>
            </a:r>
            <a:r>
              <a:rPr lang="en-GB" sz="2000" dirty="0" err="1" smtClean="0"/>
              <a:t>turbinas</a:t>
            </a:r>
            <a:r>
              <a:rPr lang="en-GB" sz="2000" dirty="0" smtClean="0"/>
              <a:t> VLH     </a:t>
            </a:r>
            <a:r>
              <a:rPr lang="en-GB" sz="2000" b="1" dirty="0" smtClean="0">
                <a:sym typeface="Symbol"/>
              </a:rPr>
              <a:t></a:t>
            </a:r>
            <a:r>
              <a:rPr lang="en-GB" sz="2000" dirty="0" smtClean="0"/>
              <a:t> </a:t>
            </a:r>
            <a:r>
              <a:rPr lang="en-GB" sz="2000" dirty="0" err="1" smtClean="0"/>
              <a:t>cada</a:t>
            </a:r>
            <a:r>
              <a:rPr lang="en-GB" sz="2000" dirty="0" smtClean="0"/>
              <a:t> 6.3 MW             </a:t>
            </a:r>
            <a:r>
              <a:rPr lang="en-GB" sz="2000" dirty="0" smtClean="0">
                <a:sym typeface="Symbol" pitchFamily="18" charset="2"/>
              </a:rPr>
              <a:t></a:t>
            </a:r>
            <a:r>
              <a:rPr lang="en-GB" sz="2000" dirty="0" smtClean="0"/>
              <a:t> 16.4TWh/</a:t>
            </a:r>
            <a:r>
              <a:rPr lang="en-GB" sz="2000" dirty="0" err="1" smtClean="0"/>
              <a:t>ano</a:t>
            </a:r>
            <a:endParaRPr lang="en-GB" sz="2000" dirty="0"/>
          </a:p>
          <a:p>
            <a:pPr eaLnBrk="1" hangingPunct="1">
              <a:spcBef>
                <a:spcPts val="0"/>
              </a:spcBef>
              <a:spcAft>
                <a:spcPts val="600"/>
              </a:spcAft>
              <a:buFont typeface="Wingdings 3" panose="05040102010807070707" pitchFamily="18" charset="2"/>
              <a:buChar char="Æ"/>
              <a:defRPr/>
            </a:pPr>
            <a:r>
              <a:rPr lang="en-GB" sz="2000" dirty="0" err="1" smtClean="0"/>
              <a:t>Nao</a:t>
            </a:r>
            <a:r>
              <a:rPr lang="en-GB" sz="2000" dirty="0" smtClean="0"/>
              <a:t> ha </a:t>
            </a:r>
            <a:r>
              <a:rPr lang="en-GB" sz="2000" dirty="0" err="1" smtClean="0"/>
              <a:t>comportas</a:t>
            </a:r>
            <a:r>
              <a:rPr lang="en-GB" sz="2000" dirty="0" smtClean="0"/>
              <a:t> </a:t>
            </a:r>
            <a:endParaRPr lang="en-GB" sz="2000" baseline="30000" dirty="0"/>
          </a:p>
          <a:p>
            <a:pPr eaLnBrk="1" hangingPunct="1">
              <a:spcBef>
                <a:spcPts val="0"/>
              </a:spcBef>
              <a:spcAft>
                <a:spcPts val="600"/>
              </a:spcAft>
              <a:buFont typeface="Wingdings 3" panose="05040102010807070707" pitchFamily="18" charset="2"/>
              <a:buChar char="Æ"/>
            </a:pPr>
            <a:r>
              <a:rPr lang="en-GB" sz="2000" dirty="0" err="1" smtClean="0"/>
              <a:t>Comprimento</a:t>
            </a:r>
            <a:r>
              <a:rPr lang="en-GB" sz="2000" dirty="0" smtClean="0"/>
              <a:t> </a:t>
            </a:r>
            <a:r>
              <a:rPr lang="en-GB" sz="2000" dirty="0" err="1" smtClean="0"/>
              <a:t>cerca</a:t>
            </a:r>
            <a:r>
              <a:rPr lang="en-GB" sz="2000" dirty="0" smtClean="0"/>
              <a:t> de 18km</a:t>
            </a:r>
          </a:p>
          <a:p>
            <a:pPr eaLnBrk="1" hangingPunct="1">
              <a:spcBef>
                <a:spcPts val="0"/>
              </a:spcBef>
              <a:spcAft>
                <a:spcPts val="600"/>
              </a:spcAft>
              <a:buFont typeface="Wingdings 3" panose="05040102010807070707" pitchFamily="18" charset="2"/>
              <a:buChar char="Æ"/>
            </a:pPr>
            <a:r>
              <a:rPr lang="en-GB" sz="2000" dirty="0" err="1" smtClean="0"/>
              <a:t>Custo</a:t>
            </a:r>
            <a:r>
              <a:rPr lang="en-GB" sz="2000" dirty="0" smtClean="0"/>
              <a:t> total </a:t>
            </a:r>
            <a:r>
              <a:rPr lang="en-GB" sz="2000" dirty="0" smtClean="0">
                <a:sym typeface="Symbol" pitchFamily="18" charset="2"/>
              </a:rPr>
              <a:t></a:t>
            </a:r>
            <a:r>
              <a:rPr lang="en-GB" sz="2000" dirty="0" smtClean="0"/>
              <a:t> £25 </a:t>
            </a:r>
            <a:r>
              <a:rPr lang="en-GB" sz="2000" dirty="0" err="1" smtClean="0"/>
              <a:t>bilhoes</a:t>
            </a:r>
            <a:endParaRPr lang="en-GB" sz="2000" dirty="0" smtClean="0"/>
          </a:p>
          <a:p>
            <a:pPr eaLnBrk="1" hangingPunct="1">
              <a:spcBef>
                <a:spcPts val="0"/>
              </a:spcBef>
              <a:spcAft>
                <a:spcPts val="600"/>
              </a:spcAft>
              <a:buFont typeface="Wingdings 3" panose="05040102010807070707" pitchFamily="18" charset="2"/>
              <a:buChar char="Æ"/>
            </a:pPr>
            <a:r>
              <a:rPr lang="en-GB" sz="2000" dirty="0" err="1" smtClean="0"/>
              <a:t>Passagem</a:t>
            </a:r>
            <a:r>
              <a:rPr lang="en-GB" sz="2000" dirty="0" smtClean="0"/>
              <a:t> </a:t>
            </a:r>
            <a:r>
              <a:rPr lang="en-GB" sz="2000" dirty="0" err="1" smtClean="0"/>
              <a:t>para</a:t>
            </a:r>
            <a:r>
              <a:rPr lang="en-GB" sz="2000" dirty="0" smtClean="0"/>
              <a:t> </a:t>
            </a:r>
            <a:r>
              <a:rPr lang="en-GB" sz="2000" dirty="0" err="1" smtClean="0"/>
              <a:t>navios</a:t>
            </a:r>
            <a:endParaRPr lang="en-GB" sz="2000" dirty="0" smtClean="0"/>
          </a:p>
          <a:p>
            <a:pPr eaLnBrk="1" hangingPunct="1">
              <a:spcBef>
                <a:spcPts val="0"/>
              </a:spcBef>
              <a:spcAft>
                <a:spcPts val="600"/>
              </a:spcAft>
              <a:buFont typeface="Wingdings 3" panose="05040102010807070707" pitchFamily="18" charset="2"/>
              <a:buChar char="Æ"/>
            </a:pPr>
            <a:r>
              <a:rPr lang="en-GB" sz="2000" dirty="0" err="1" smtClean="0"/>
              <a:t>Economia</a:t>
            </a:r>
            <a:r>
              <a:rPr lang="en-GB" sz="2000" dirty="0" smtClean="0"/>
              <a:t> </a:t>
            </a:r>
            <a:r>
              <a:rPr lang="en-GB" sz="2000" dirty="0">
                <a:cs typeface="Arial" charset="0"/>
              </a:rPr>
              <a:t>&gt;</a:t>
            </a:r>
            <a:r>
              <a:rPr lang="en-GB" sz="2000" dirty="0"/>
              <a:t> </a:t>
            </a:r>
            <a:r>
              <a:rPr lang="en-GB" sz="2000" dirty="0" smtClean="0"/>
              <a:t>7.2 </a:t>
            </a:r>
            <a:r>
              <a:rPr lang="en-GB" sz="2000" dirty="0" err="1" smtClean="0"/>
              <a:t>milhoes</a:t>
            </a:r>
            <a:r>
              <a:rPr lang="en-GB" sz="2000" dirty="0" smtClean="0"/>
              <a:t> de </a:t>
            </a:r>
            <a:r>
              <a:rPr lang="en-GB" sz="2000" dirty="0" err="1" smtClean="0"/>
              <a:t>toneladas</a:t>
            </a:r>
            <a:r>
              <a:rPr lang="en-GB" sz="2000" dirty="0" smtClean="0"/>
              <a:t> de </a:t>
            </a:r>
            <a:r>
              <a:rPr lang="en-GB" sz="2000" dirty="0" err="1" smtClean="0"/>
              <a:t>carbono</a:t>
            </a:r>
            <a:r>
              <a:rPr lang="en-GB" sz="2000" dirty="0" smtClean="0"/>
              <a:t> </a:t>
            </a:r>
            <a:r>
              <a:rPr lang="en-GB" sz="2000" dirty="0" err="1" smtClean="0"/>
              <a:t>por</a:t>
            </a:r>
            <a:r>
              <a:rPr lang="en-GB" sz="2000" dirty="0" smtClean="0"/>
              <a:t> </a:t>
            </a:r>
            <a:r>
              <a:rPr lang="en-GB" sz="2000" dirty="0" err="1" smtClean="0"/>
              <a:t>ano</a:t>
            </a:r>
            <a:endParaRPr lang="en-GB" sz="2000" dirty="0"/>
          </a:p>
          <a:p>
            <a:pPr eaLnBrk="1" hangingPunct="1">
              <a:spcBef>
                <a:spcPts val="0"/>
              </a:spcBef>
              <a:spcAft>
                <a:spcPts val="600"/>
              </a:spcAft>
              <a:buFont typeface="Wingdings 3" panose="05040102010807070707" pitchFamily="18" charset="2"/>
              <a:buChar char="Æ"/>
            </a:pPr>
            <a:r>
              <a:rPr lang="en-GB" sz="2000" dirty="0" err="1" smtClean="0"/>
              <a:t>Rodoviario</a:t>
            </a:r>
            <a:r>
              <a:rPr lang="en-GB" sz="2000" dirty="0" smtClean="0"/>
              <a:t>, </a:t>
            </a:r>
            <a:r>
              <a:rPr lang="en-GB" sz="2000" dirty="0" err="1" smtClean="0"/>
              <a:t>ferroviario</a:t>
            </a:r>
            <a:r>
              <a:rPr lang="en-GB" sz="2000" dirty="0" smtClean="0"/>
              <a:t>, </a:t>
            </a:r>
            <a:r>
              <a:rPr lang="en-GB" sz="2000" dirty="0" err="1" smtClean="0"/>
              <a:t>peixes</a:t>
            </a:r>
            <a:r>
              <a:rPr lang="en-GB" sz="2000" dirty="0" smtClean="0"/>
              <a:t>?</a:t>
            </a:r>
            <a:endParaRPr lang="en-GB" sz="2000" dirty="0"/>
          </a:p>
          <a:p>
            <a:pPr marL="287338" indent="-287338" eaLnBrk="1" hangingPunct="1">
              <a:spcBef>
                <a:spcPts val="300"/>
              </a:spcBef>
              <a:spcAft>
                <a:spcPts val="1200"/>
              </a:spcAft>
            </a:pPr>
            <a:endParaRPr lang="en-GB" sz="2400" dirty="0" smtClean="0"/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4" y="1699357"/>
            <a:ext cx="6077331" cy="40131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21995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6958"/>
            <a:ext cx="8229600" cy="1143000"/>
          </a:xfrm>
        </p:spPr>
        <p:txBody>
          <a:bodyPr/>
          <a:lstStyle/>
          <a:p>
            <a:pPr eaLnBrk="1" hangingPunct="1"/>
            <a:r>
              <a:rPr lang="en-GB" b="1" dirty="0" err="1" smtClean="0"/>
              <a:t>Barragem</a:t>
            </a:r>
            <a:r>
              <a:rPr lang="en-GB" b="1" dirty="0" smtClean="0"/>
              <a:t> Severn - 1849</a:t>
            </a:r>
          </a:p>
        </p:txBody>
      </p:sp>
      <p:pic>
        <p:nvPicPr>
          <p:cNvPr id="57347" name="Picture 3" descr="Thomas Fulljames 184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0" y="838200"/>
            <a:ext cx="7543800" cy="43044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7348" name="Text Box 4"/>
          <p:cNvSpPr txBox="1">
            <a:spLocks noChangeArrowheads="1"/>
          </p:cNvSpPr>
          <p:nvPr/>
        </p:nvSpPr>
        <p:spPr bwMode="auto">
          <a:xfrm>
            <a:off x="0" y="5105400"/>
            <a:ext cx="9144000" cy="369974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lIns="92075" tIns="46038" rIns="92075" bIns="46038">
            <a:spAutoFit/>
          </a:bodyPr>
          <a:lstStyle/>
          <a:p>
            <a:pPr algn="ctr"/>
            <a:r>
              <a:rPr lang="en-GB" dirty="0" err="1" smtClean="0">
                <a:solidFill>
                  <a:srgbClr val="000000"/>
                </a:solidFill>
              </a:rPr>
              <a:t>Primeiro</a:t>
            </a:r>
            <a:r>
              <a:rPr lang="en-GB" dirty="0" smtClean="0">
                <a:solidFill>
                  <a:srgbClr val="000000"/>
                </a:solidFill>
              </a:rPr>
              <a:t> </a:t>
            </a:r>
            <a:r>
              <a:rPr lang="en-GB" dirty="0" err="1" smtClean="0">
                <a:solidFill>
                  <a:srgbClr val="000000"/>
                </a:solidFill>
              </a:rPr>
              <a:t>proposto</a:t>
            </a:r>
            <a:r>
              <a:rPr lang="en-GB" dirty="0" smtClean="0">
                <a:solidFill>
                  <a:srgbClr val="000000"/>
                </a:solidFill>
              </a:rPr>
              <a:t> </a:t>
            </a:r>
            <a:r>
              <a:rPr lang="en-GB" dirty="0" err="1" smtClean="0">
                <a:solidFill>
                  <a:srgbClr val="000000"/>
                </a:solidFill>
              </a:rPr>
              <a:t>por</a:t>
            </a:r>
            <a:r>
              <a:rPr lang="en-GB" dirty="0" smtClean="0">
                <a:solidFill>
                  <a:srgbClr val="000000"/>
                </a:solidFill>
              </a:rPr>
              <a:t> </a:t>
            </a:r>
            <a:r>
              <a:rPr lang="en-GB" dirty="0">
                <a:solidFill>
                  <a:srgbClr val="000000"/>
                </a:solidFill>
              </a:rPr>
              <a:t>Thomas </a:t>
            </a:r>
            <a:r>
              <a:rPr lang="en-GB" dirty="0" err="1">
                <a:solidFill>
                  <a:srgbClr val="000000"/>
                </a:solidFill>
              </a:rPr>
              <a:t>Fulljames</a:t>
            </a:r>
            <a:r>
              <a:rPr lang="en-GB" dirty="0">
                <a:solidFill>
                  <a:srgbClr val="000000"/>
                </a:solidFill>
              </a:rPr>
              <a:t> - 1849</a:t>
            </a:r>
          </a:p>
        </p:txBody>
      </p:sp>
      <p:pic>
        <p:nvPicPr>
          <p:cNvPr id="5" name="Picture 4" descr="Screen Shot 2014-06-01 at 5.48.33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86400"/>
            <a:ext cx="9144000" cy="1371600"/>
          </a:xfrm>
          <a:prstGeom prst="rect">
            <a:avLst/>
          </a:prstGeom>
        </p:spPr>
      </p:pic>
      <p:pic>
        <p:nvPicPr>
          <p:cNvPr id="6" name="Picture 5" descr="http://www.walesinternationalconsortium.com/images/logo-cardiff.gif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48600" y="5562600"/>
            <a:ext cx="1109345" cy="1171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153275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6764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b="1" dirty="0" err="1" smtClean="0"/>
              <a:t>Por</a:t>
            </a:r>
            <a:r>
              <a:rPr lang="en-US" b="1" dirty="0" smtClean="0"/>
              <a:t> </a:t>
            </a:r>
            <a:r>
              <a:rPr lang="en-US" b="1" dirty="0" err="1" smtClean="0"/>
              <a:t>que</a:t>
            </a:r>
            <a:r>
              <a:rPr lang="en-US" b="1" dirty="0" smtClean="0"/>
              <a:t> </a:t>
            </a:r>
            <a:r>
              <a:rPr lang="en-US" b="1" dirty="0" err="1" smtClean="0"/>
              <a:t>nao</a:t>
            </a:r>
            <a:r>
              <a:rPr lang="en-US" b="1" dirty="0" smtClean="0"/>
              <a:t> </a:t>
            </a:r>
            <a:r>
              <a:rPr lang="en-US" b="1" dirty="0" err="1" smtClean="0"/>
              <a:t>usar</a:t>
            </a:r>
            <a:r>
              <a:rPr lang="en-US" b="1" dirty="0" smtClean="0"/>
              <a:t> </a:t>
            </a:r>
            <a:r>
              <a:rPr lang="en-US" b="1" dirty="0" err="1" smtClean="0"/>
              <a:t>os</a:t>
            </a:r>
            <a:r>
              <a:rPr lang="en-US" b="1" dirty="0" smtClean="0"/>
              <a:t> </a:t>
            </a:r>
            <a:r>
              <a:rPr lang="en-US" b="1" dirty="0" err="1" smtClean="0"/>
              <a:t>rios</a:t>
            </a:r>
            <a:r>
              <a:rPr lang="en-US" b="1" dirty="0" smtClean="0"/>
              <a:t> </a:t>
            </a:r>
            <a:r>
              <a:rPr lang="en-US" b="1" dirty="0" err="1" smtClean="0"/>
              <a:t>para</a:t>
            </a:r>
            <a:r>
              <a:rPr lang="en-US" b="1" dirty="0" smtClean="0"/>
              <a:t> a micro-</a:t>
            </a:r>
            <a:r>
              <a:rPr lang="en-US" b="1" dirty="0" err="1" smtClean="0"/>
              <a:t>geracao</a:t>
            </a:r>
            <a:r>
              <a:rPr lang="en-US" b="1" dirty="0" smtClean="0"/>
              <a:t> de </a:t>
            </a:r>
            <a:r>
              <a:rPr lang="en-US" b="1" dirty="0" err="1" smtClean="0"/>
              <a:t>energia</a:t>
            </a:r>
            <a:r>
              <a:rPr lang="en-US" b="1" dirty="0" smtClean="0"/>
              <a:t>?</a:t>
            </a:r>
            <a:endParaRPr lang="en-US" b="1" dirty="0"/>
          </a:p>
        </p:txBody>
      </p:sp>
      <p:pic>
        <p:nvPicPr>
          <p:cNvPr id="4" name="Picture 3" descr="Screen Shot 2014-06-01 at 5.48.33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86400"/>
            <a:ext cx="9144000" cy="1371600"/>
          </a:xfrm>
          <a:prstGeom prst="rect">
            <a:avLst/>
          </a:prstGeom>
        </p:spPr>
      </p:pic>
      <p:pic>
        <p:nvPicPr>
          <p:cNvPr id="5" name="Picture 4" descr="http://www.walesinternationalconsortium.com/images/logo-cardiff.gif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48600" y="5562600"/>
            <a:ext cx="1109345" cy="1171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77413840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06720" y="410761"/>
            <a:ext cx="224718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400" b="1" dirty="0" err="1" smtClean="0">
                <a:solidFill>
                  <a:srgbClr val="000000"/>
                </a:solidFill>
              </a:rPr>
              <a:t>Conceito</a:t>
            </a:r>
            <a:endParaRPr lang="en-GB" sz="4400" b="1" dirty="0">
              <a:solidFill>
                <a:srgbClr val="0000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24000" y="1648038"/>
            <a:ext cx="692529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itchFamily="2" charset="2"/>
              <a:buChar char="à"/>
            </a:pPr>
            <a:r>
              <a:rPr lang="en-GB" sz="2000" b="1" dirty="0" smtClean="0">
                <a:sym typeface="Wingdings" panose="05000000000000000000" pitchFamily="2" charset="2"/>
              </a:rPr>
              <a:t>Utilize a free stream of water to turn blades around an axis</a:t>
            </a:r>
          </a:p>
        </p:txBody>
      </p:sp>
      <p:sp>
        <p:nvSpPr>
          <p:cNvPr id="11" name="Rectangle 10"/>
          <p:cNvSpPr/>
          <p:nvPr/>
        </p:nvSpPr>
        <p:spPr>
          <a:xfrm>
            <a:off x="323999" y="4437112"/>
            <a:ext cx="791857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à"/>
            </a:pPr>
            <a:r>
              <a:rPr lang="en-GB" sz="2000" b="1" dirty="0">
                <a:sym typeface="Wingdings" panose="05000000000000000000" pitchFamily="2" charset="2"/>
              </a:rPr>
              <a:t>Similar technology to wind </a:t>
            </a:r>
            <a:r>
              <a:rPr lang="en-GB" sz="2000" b="1" dirty="0" smtClean="0">
                <a:sym typeface="Wingdings" panose="05000000000000000000" pitchFamily="2" charset="2"/>
              </a:rPr>
              <a:t>turbines, Betz limit applies i.e. </a:t>
            </a:r>
            <a:r>
              <a:rPr lang="en-GB" sz="2000" b="1" dirty="0" err="1" smtClean="0">
                <a:sym typeface="Wingdings" panose="05000000000000000000" pitchFamily="2" charset="2"/>
              </a:rPr>
              <a:t>C</a:t>
            </a:r>
            <a:r>
              <a:rPr lang="en-GB" sz="2000" b="1" baseline="-25000" dirty="0" err="1" smtClean="0">
                <a:sym typeface="Wingdings" panose="05000000000000000000" pitchFamily="2" charset="2"/>
              </a:rPr>
              <a:t>p</a:t>
            </a:r>
            <a:r>
              <a:rPr lang="en-GB" sz="2000" b="1" dirty="0" smtClean="0">
                <a:sym typeface="Wingdings" panose="05000000000000000000" pitchFamily="2" charset="2"/>
              </a:rPr>
              <a:t> &lt; 59% </a:t>
            </a:r>
          </a:p>
          <a:p>
            <a:endParaRPr lang="en-GB" sz="2000" b="1" dirty="0">
              <a:sym typeface="Wingdings" panose="05000000000000000000" pitchFamily="2" charset="2"/>
            </a:endParaRPr>
          </a:p>
        </p:txBody>
      </p:sp>
      <p:pic>
        <p:nvPicPr>
          <p:cNvPr id="1026" name="Picture 2" descr="http://www.intechopen.com/source/html/41078/media/image1_w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53" t="5802" b="56120"/>
          <a:stretch/>
        </p:blipFill>
        <p:spPr bwMode="auto">
          <a:xfrm>
            <a:off x="581000" y="2177048"/>
            <a:ext cx="3991000" cy="1595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4644008" y="2132856"/>
            <a:ext cx="274562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800" i="1" dirty="0" smtClean="0"/>
              <a:t>P </a:t>
            </a:r>
            <a:r>
              <a:rPr lang="en-GB" sz="2800" i="1" dirty="0"/>
              <a:t>= </a:t>
            </a:r>
            <a:r>
              <a:rPr lang="en-GB" sz="2800" i="1" dirty="0" smtClean="0"/>
              <a:t>½</a:t>
            </a:r>
            <a:r>
              <a:rPr lang="en-GB" sz="2800" i="1" dirty="0">
                <a:sym typeface="Symbol"/>
              </a:rPr>
              <a:t> </a:t>
            </a:r>
            <a:r>
              <a:rPr lang="en-GB" sz="2800" i="1" dirty="0" smtClean="0"/>
              <a:t>  </a:t>
            </a:r>
            <a:r>
              <a:rPr lang="en-GB" sz="2800" i="1" dirty="0" err="1" smtClean="0"/>
              <a:t>c</a:t>
            </a:r>
            <a:r>
              <a:rPr lang="en-GB" sz="2800" i="1" baseline="-25000" dirty="0" err="1" smtClean="0"/>
              <a:t>p</a:t>
            </a:r>
            <a:r>
              <a:rPr lang="en-GB" sz="2800" i="1" dirty="0" smtClean="0"/>
              <a:t>  A</a:t>
            </a:r>
            <a:r>
              <a:rPr lang="en-GB" sz="2800" i="1" baseline="-25000" dirty="0" smtClean="0"/>
              <a:t>S</a:t>
            </a:r>
            <a:r>
              <a:rPr lang="en-GB" sz="2800" i="1" dirty="0" smtClean="0"/>
              <a:t>  U </a:t>
            </a:r>
            <a:r>
              <a:rPr lang="en-GB" sz="2800" i="1" baseline="30000" dirty="0"/>
              <a:t>3</a:t>
            </a:r>
            <a:endParaRPr lang="en-GB" sz="2800" dirty="0"/>
          </a:p>
        </p:txBody>
      </p:sp>
      <p:grpSp>
        <p:nvGrpSpPr>
          <p:cNvPr id="30" name="Group 29"/>
          <p:cNvGrpSpPr/>
          <p:nvPr/>
        </p:nvGrpSpPr>
        <p:grpSpPr>
          <a:xfrm>
            <a:off x="4644008" y="2132856"/>
            <a:ext cx="1685398" cy="1656184"/>
            <a:chOff x="4644008" y="2132856"/>
            <a:chExt cx="1685398" cy="1656184"/>
          </a:xfrm>
        </p:grpSpPr>
        <p:sp>
          <p:nvSpPr>
            <p:cNvPr id="12" name="TextBox 11"/>
            <p:cNvSpPr txBox="1"/>
            <p:nvPr/>
          </p:nvSpPr>
          <p:spPr>
            <a:xfrm>
              <a:off x="6038942" y="3419708"/>
              <a:ext cx="29046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 smtClean="0"/>
                <a:t>x</a:t>
              </a:r>
              <a:endParaRPr lang="en-GB" dirty="0"/>
            </a:p>
          </p:txBody>
        </p:sp>
        <p:grpSp>
          <p:nvGrpSpPr>
            <p:cNvPr id="20" name="Group 19"/>
            <p:cNvGrpSpPr/>
            <p:nvPr/>
          </p:nvGrpSpPr>
          <p:grpSpPr>
            <a:xfrm>
              <a:off x="4644008" y="2132856"/>
              <a:ext cx="1394934" cy="1656184"/>
              <a:chOff x="4644008" y="2132856"/>
              <a:chExt cx="1394934" cy="1656184"/>
            </a:xfrm>
          </p:grpSpPr>
          <p:sp>
            <p:nvSpPr>
              <p:cNvPr id="13" name="TextBox 12"/>
              <p:cNvSpPr txBox="1"/>
              <p:nvPr/>
            </p:nvSpPr>
            <p:spPr>
              <a:xfrm>
                <a:off x="4644008" y="3419708"/>
                <a:ext cx="1394934" cy="369332"/>
              </a:xfrm>
              <a:prstGeom prst="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 w="6350">
                <a:solidFill>
                  <a:schemeClr val="tx1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en-GB" dirty="0" smtClean="0"/>
                  <a:t>Fluid density</a:t>
                </a:r>
                <a:endParaRPr lang="en-GB" dirty="0"/>
              </a:p>
            </p:txBody>
          </p:sp>
          <p:sp>
            <p:nvSpPr>
              <p:cNvPr id="16" name="Rectangle 15"/>
              <p:cNvSpPr/>
              <p:nvPr/>
            </p:nvSpPr>
            <p:spPr>
              <a:xfrm>
                <a:off x="5220072" y="2132856"/>
                <a:ext cx="688545" cy="523220"/>
              </a:xfrm>
              <a:prstGeom prst="rect">
                <a:avLst/>
              </a:prstGeom>
              <a:solidFill>
                <a:srgbClr val="3792AA">
                  <a:alpha val="40000"/>
                </a:srgbClr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</p:grpSp>
      <p:grpSp>
        <p:nvGrpSpPr>
          <p:cNvPr id="10" name="Group 9"/>
          <p:cNvGrpSpPr/>
          <p:nvPr/>
        </p:nvGrpSpPr>
        <p:grpSpPr>
          <a:xfrm>
            <a:off x="5908617" y="2132856"/>
            <a:ext cx="2624423" cy="1656184"/>
            <a:chOff x="5908617" y="2132856"/>
            <a:chExt cx="2624423" cy="1656184"/>
          </a:xfrm>
        </p:grpSpPr>
        <p:sp>
          <p:nvSpPr>
            <p:cNvPr id="17" name="Rectangle 16"/>
            <p:cNvSpPr/>
            <p:nvPr/>
          </p:nvSpPr>
          <p:spPr>
            <a:xfrm>
              <a:off x="5908617" y="2132856"/>
              <a:ext cx="420789" cy="523220"/>
            </a:xfrm>
            <a:prstGeom prst="rect">
              <a:avLst/>
            </a:prstGeom>
            <a:solidFill>
              <a:srgbClr val="FFC000">
                <a:alpha val="40000"/>
              </a:srgb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6329406" y="3403064"/>
              <a:ext cx="1844864" cy="369332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GB" dirty="0" smtClean="0"/>
                <a:t>Power coefficient</a:t>
              </a:r>
              <a:endParaRPr lang="en-GB" dirty="0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8242576" y="3419708"/>
              <a:ext cx="29046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 smtClean="0"/>
                <a:t>x</a:t>
              </a:r>
              <a:endParaRPr lang="en-GB" dirty="0"/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4644008" y="2132856"/>
            <a:ext cx="2160240" cy="2169532"/>
            <a:chOff x="4644008" y="2132856"/>
            <a:chExt cx="2160240" cy="2169532"/>
          </a:xfrm>
        </p:grpSpPr>
        <p:sp>
          <p:nvSpPr>
            <p:cNvPr id="18" name="Rectangle 17"/>
            <p:cNvSpPr/>
            <p:nvPr/>
          </p:nvSpPr>
          <p:spPr>
            <a:xfrm>
              <a:off x="6329406" y="2132856"/>
              <a:ext cx="474842" cy="523220"/>
            </a:xfrm>
            <a:prstGeom prst="rect">
              <a:avLst/>
            </a:prstGeom>
            <a:solidFill>
              <a:schemeClr val="accent3">
                <a:lumMod val="75000"/>
                <a:alpha val="40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4644008" y="3933056"/>
              <a:ext cx="1394933" cy="369332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GB" dirty="0" smtClean="0"/>
                <a:t>Swept Area</a:t>
              </a:r>
              <a:endParaRPr lang="en-GB" dirty="0"/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6074019" y="3933056"/>
              <a:ext cx="29046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 smtClean="0"/>
                <a:t>x</a:t>
              </a:r>
              <a:endParaRPr lang="en-GB" dirty="0"/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6329406" y="2132856"/>
            <a:ext cx="1600951" cy="2169532"/>
            <a:chOff x="6329406" y="2132856"/>
            <a:chExt cx="1600951" cy="2169532"/>
          </a:xfrm>
        </p:grpSpPr>
        <p:sp>
          <p:nvSpPr>
            <p:cNvPr id="19" name="Rectangle 18"/>
            <p:cNvSpPr/>
            <p:nvPr/>
          </p:nvSpPr>
          <p:spPr>
            <a:xfrm>
              <a:off x="6804248" y="2132856"/>
              <a:ext cx="576064" cy="523220"/>
            </a:xfrm>
            <a:prstGeom prst="rect">
              <a:avLst/>
            </a:prstGeom>
            <a:solidFill>
              <a:srgbClr val="FFFF00">
                <a:alpha val="40000"/>
              </a:srgb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6329406" y="3933056"/>
              <a:ext cx="1600951" cy="369332"/>
            </a:xfrm>
            <a:prstGeom prst="rect">
              <a:avLst/>
            </a:prstGeom>
            <a:solidFill>
              <a:srgbClr val="FFFF00">
                <a:alpha val="40000"/>
              </a:srgbClr>
            </a:solidFill>
            <a:ln w="6350"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GB" dirty="0" smtClean="0"/>
                <a:t>Cubed Velocity</a:t>
              </a:r>
              <a:endParaRPr lang="en-GB" dirty="0"/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4644008" y="2132856"/>
            <a:ext cx="2141086" cy="1161420"/>
            <a:chOff x="4644008" y="2132856"/>
            <a:chExt cx="2141086" cy="1161420"/>
          </a:xfrm>
        </p:grpSpPr>
        <p:grpSp>
          <p:nvGrpSpPr>
            <p:cNvPr id="9" name="Group 8"/>
            <p:cNvGrpSpPr/>
            <p:nvPr/>
          </p:nvGrpSpPr>
          <p:grpSpPr>
            <a:xfrm>
              <a:off x="4644008" y="2132856"/>
              <a:ext cx="1756699" cy="1161420"/>
              <a:chOff x="5004048" y="2420888"/>
              <a:chExt cx="1756699" cy="1161420"/>
            </a:xfrm>
          </p:grpSpPr>
          <p:sp>
            <p:nvSpPr>
              <p:cNvPr id="5" name="Rectangle 4"/>
              <p:cNvSpPr/>
              <p:nvPr/>
            </p:nvSpPr>
            <p:spPr>
              <a:xfrm>
                <a:off x="5004048" y="2420888"/>
                <a:ext cx="360040" cy="523220"/>
              </a:xfrm>
              <a:prstGeom prst="rect">
                <a:avLst/>
              </a:prstGeom>
              <a:solidFill>
                <a:srgbClr val="479249">
                  <a:alpha val="40000"/>
                </a:srgb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8" name="TextBox 7"/>
              <p:cNvSpPr txBox="1"/>
              <p:nvPr/>
            </p:nvSpPr>
            <p:spPr>
              <a:xfrm>
                <a:off x="5004048" y="3212976"/>
                <a:ext cx="1756699" cy="369332"/>
              </a:xfrm>
              <a:prstGeom prst="rect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 w="6350">
                <a:solidFill>
                  <a:schemeClr val="tx1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en-GB" dirty="0" smtClean="0"/>
                  <a:t>Extracted Power</a:t>
                </a:r>
                <a:endParaRPr lang="en-GB" dirty="0"/>
              </a:p>
            </p:txBody>
          </p:sp>
        </p:grpSp>
        <p:sp>
          <p:nvSpPr>
            <p:cNvPr id="26" name="TextBox 25"/>
            <p:cNvSpPr txBox="1"/>
            <p:nvPr/>
          </p:nvSpPr>
          <p:spPr>
            <a:xfrm>
              <a:off x="6481806" y="2924944"/>
              <a:ext cx="30328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 smtClean="0"/>
                <a:t>=</a:t>
              </a:r>
              <a:endParaRPr lang="en-GB" dirty="0"/>
            </a:p>
          </p:txBody>
        </p:sp>
      </p:grpSp>
      <p:sp>
        <p:nvSpPr>
          <p:cNvPr id="15" name="Rectangle 14"/>
          <p:cNvSpPr/>
          <p:nvPr/>
        </p:nvSpPr>
        <p:spPr>
          <a:xfrm>
            <a:off x="324000" y="5445224"/>
            <a:ext cx="713528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Wingdings" pitchFamily="2" charset="2"/>
              <a:buChar char="à"/>
            </a:pPr>
            <a:r>
              <a:rPr lang="en-GB" sz="2000" b="1" dirty="0">
                <a:sym typeface="Wingdings" panose="05000000000000000000" pitchFamily="2" charset="2"/>
              </a:rPr>
              <a:t>Doesn’t have to be in a tidal </a:t>
            </a:r>
            <a:r>
              <a:rPr lang="en-GB" sz="2000" b="1" dirty="0" smtClean="0">
                <a:sym typeface="Wingdings" panose="05000000000000000000" pitchFamily="2" charset="2"/>
              </a:rPr>
              <a:t>stream, any free-stream will do</a:t>
            </a:r>
            <a:endParaRPr lang="en-GB" sz="2000" b="1" dirty="0">
              <a:sym typeface="Wingdings" panose="05000000000000000000" pitchFamily="2" charset="2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6986" y="2865953"/>
            <a:ext cx="3994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 smtClean="0"/>
              <a:t>U</a:t>
            </a:r>
            <a:endParaRPr lang="en-GB" sz="2400" b="1" dirty="0"/>
          </a:p>
        </p:txBody>
      </p:sp>
      <p:cxnSp>
        <p:nvCxnSpPr>
          <p:cNvPr id="29" name="Straight Arrow Connector 28"/>
          <p:cNvCxnSpPr/>
          <p:nvPr/>
        </p:nvCxnSpPr>
        <p:spPr>
          <a:xfrm>
            <a:off x="406454" y="2974660"/>
            <a:ext cx="748590" cy="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ctangle 27"/>
          <p:cNvSpPr/>
          <p:nvPr/>
        </p:nvSpPr>
        <p:spPr>
          <a:xfrm>
            <a:off x="324000" y="4941168"/>
            <a:ext cx="791857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à"/>
            </a:pPr>
            <a:r>
              <a:rPr lang="en-GB" sz="2000" b="1" dirty="0" smtClean="0">
                <a:sym typeface="Wingdings" panose="05000000000000000000" pitchFamily="2" charset="2"/>
              </a:rPr>
              <a:t>Tidal turbines 11%  &lt; </a:t>
            </a:r>
            <a:r>
              <a:rPr lang="en-GB" sz="2000" b="1" dirty="0" err="1" smtClean="0">
                <a:sym typeface="Wingdings" panose="05000000000000000000" pitchFamily="2" charset="2"/>
              </a:rPr>
              <a:t>C</a:t>
            </a:r>
            <a:r>
              <a:rPr lang="en-GB" sz="2000" b="1" baseline="-25000" dirty="0" err="1" smtClean="0">
                <a:sym typeface="Wingdings" panose="05000000000000000000" pitchFamily="2" charset="2"/>
              </a:rPr>
              <a:t>p</a:t>
            </a:r>
            <a:r>
              <a:rPr lang="en-GB" sz="2000" b="1" dirty="0" smtClean="0">
                <a:sym typeface="Wingdings" panose="05000000000000000000" pitchFamily="2" charset="2"/>
              </a:rPr>
              <a:t> &lt; 40% </a:t>
            </a:r>
          </a:p>
          <a:p>
            <a:endParaRPr lang="en-GB" sz="2000" b="1" dirty="0">
              <a:sym typeface="Wingdings" panose="05000000000000000000" pitchFamily="2" charset="2"/>
            </a:endParaRPr>
          </a:p>
        </p:txBody>
      </p:sp>
      <p:pic>
        <p:nvPicPr>
          <p:cNvPr id="32" name="Picture 31" descr="Screen Shot 2014-06-01 at 5.48.33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91200"/>
            <a:ext cx="9144000" cy="1371600"/>
          </a:xfrm>
          <a:prstGeom prst="rect">
            <a:avLst/>
          </a:prstGeom>
        </p:spPr>
      </p:pic>
      <p:pic>
        <p:nvPicPr>
          <p:cNvPr id="33" name="Picture 32" descr="http://www.walesinternationalconsortium.com/images/logo-cardiff.gif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034655" y="5867400"/>
            <a:ext cx="1109345" cy="1171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9627933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4" grpId="0"/>
      <p:bldP spid="15" grpId="0"/>
      <p:bldP spid="28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80271"/>
            <a:ext cx="9144000" cy="1277273"/>
          </a:xfrm>
          <a:ln/>
          <a:effectLst>
            <a:outerShdw blurRad="127000" algn="ctr" rotWithShape="0">
              <a:schemeClr val="bg2">
                <a:alpha val="75000"/>
              </a:schemeClr>
            </a:outerShdw>
          </a:effectLst>
        </p:spPr>
        <p:txBody>
          <a:bodyPr>
            <a:normAutofit fontScale="90000"/>
          </a:bodyPr>
          <a:lstStyle/>
          <a:p>
            <a:r>
              <a:rPr lang="en-US" sz="4000" dirty="0">
                <a:ea typeface="Market Deco" charset="0"/>
                <a:cs typeface="Market Deco" charset="0"/>
                <a:sym typeface="Market Deco" charset="0"/>
              </a:rPr>
              <a:t>Computing the </a:t>
            </a:r>
            <a:r>
              <a:rPr lang="en-US" sz="4000" dirty="0" smtClean="0">
                <a:ea typeface="Market Deco" charset="0"/>
                <a:cs typeface="Market Deco" charset="0"/>
                <a:sym typeface="Market Deco" charset="0"/>
              </a:rPr>
              <a:t>US National Theoretical Tidal </a:t>
            </a:r>
            <a:r>
              <a:rPr lang="en-US" sz="4000" dirty="0">
                <a:ea typeface="Market Deco" charset="0"/>
                <a:cs typeface="Market Deco" charset="0"/>
                <a:sym typeface="Market Deco" charset="0"/>
              </a:rPr>
              <a:t>Resource</a:t>
            </a:r>
            <a:endParaRPr lang="en-US" sz="4000" dirty="0">
              <a:sym typeface="Market Deco" charset="0"/>
            </a:endParaRPr>
          </a:p>
        </p:txBody>
      </p:sp>
      <p:pic>
        <p:nvPicPr>
          <p:cNvPr id="7" name="Picture 5" descr="tidal_power_2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0" y="1981200"/>
            <a:ext cx="3797300" cy="29257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 descr="C:\Users\gth834q\Pictures\Cropper Captures\CropperCapture[34].Png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4648200" y="2209800"/>
            <a:ext cx="4349750" cy="28352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Right Arrow 8"/>
          <p:cNvSpPr/>
          <p:nvPr/>
        </p:nvSpPr>
        <p:spPr>
          <a:xfrm>
            <a:off x="3962400" y="3352800"/>
            <a:ext cx="723900" cy="41910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4" tIns="45717" rIns="91434" bIns="45717" anchor="ctr"/>
          <a:lstStyle/>
          <a:p>
            <a:pPr algn="ctr">
              <a:defRPr/>
            </a:pPr>
            <a:endParaRPr lang="en-US" sz="1266">
              <a:latin typeface="Calibri" panose="020F050202020403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8185" y="1821656"/>
            <a:ext cx="3797300" cy="707880"/>
          </a:xfrm>
          <a:prstGeom prst="rect">
            <a:avLst/>
          </a:prstGeom>
          <a:noFill/>
        </p:spPr>
        <p:txBody>
          <a:bodyPr wrap="square" lIns="91434" tIns="45717" rIns="91434" bIns="45717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</a:rPr>
              <a:t>Measurements or predictions are too sparse or unreliable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652965" y="1823979"/>
            <a:ext cx="4375943" cy="1015657"/>
          </a:xfrm>
          <a:prstGeom prst="rect">
            <a:avLst/>
          </a:prstGeom>
          <a:noFill/>
        </p:spPr>
        <p:txBody>
          <a:bodyPr wrap="square" lIns="91434" tIns="45717" rIns="91434" bIns="45717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</a:rPr>
              <a:t>Used the numerical model ROMS to provide predictions of tidal flows at high resolution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09600" y="5871215"/>
            <a:ext cx="6879563" cy="707880"/>
          </a:xfrm>
          <a:prstGeom prst="rect">
            <a:avLst/>
          </a:prstGeom>
          <a:noFill/>
        </p:spPr>
        <p:txBody>
          <a:bodyPr wrap="none" lIns="91434" tIns="45717" rIns="91434" bIns="45717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</a:rPr>
              <a:t>Velocity and water level constituents computed from the model </a:t>
            </a:r>
          </a:p>
          <a:p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</a:rPr>
              <a:t>simulations are used to represent the resource</a:t>
            </a:r>
          </a:p>
        </p:txBody>
      </p:sp>
      <p:pic>
        <p:nvPicPr>
          <p:cNvPr id="13" name="Picture 12" descr="Screen Shot 2014-06-01 at 5.48.33 P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86400"/>
            <a:ext cx="9144000" cy="1371600"/>
          </a:xfrm>
          <a:prstGeom prst="rect">
            <a:avLst/>
          </a:prstGeom>
        </p:spPr>
      </p:pic>
      <p:pic>
        <p:nvPicPr>
          <p:cNvPr id="14" name="Picture 13" descr="http://www.walesinternationalconsortium.com/images/logo-cardiff.gif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924800" y="5562600"/>
            <a:ext cx="1109345" cy="1171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226103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  <p:bldP spid="11" grpId="0"/>
      <p:bldP spid="12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Picture 1" descr="C:\Documents and Settings\khaas\My Documents\conferences\agu\WEST_cr_doc.png"/>
          <p:cNvPicPr>
            <a:picLocks noChangeAspect="1" noChangeArrowheads="1"/>
          </p:cNvPicPr>
          <p:nvPr/>
        </p:nvPicPr>
        <p:blipFill>
          <a:blip r:embed="rId3" cstate="print"/>
          <a:srcRect l="23064" r="16028"/>
          <a:stretch>
            <a:fillRect/>
          </a:stretch>
        </p:blipFill>
        <p:spPr bwMode="auto">
          <a:xfrm>
            <a:off x="4800600" y="1935513"/>
            <a:ext cx="4343400" cy="4922487"/>
          </a:xfrm>
          <a:prstGeom prst="rect">
            <a:avLst/>
          </a:prstGeom>
          <a:noFill/>
        </p:spPr>
      </p:pic>
      <p:pic>
        <p:nvPicPr>
          <p:cNvPr id="13313" name="Picture 1" descr="C:\Documents and Settings\khaas\My Documents\research\doe\nrc\ALASKA_grids.png"/>
          <p:cNvPicPr>
            <a:picLocks noChangeAspect="1" noChangeArrowheads="1"/>
          </p:cNvPicPr>
          <p:nvPr/>
        </p:nvPicPr>
        <p:blipFill>
          <a:blip r:embed="rId4" cstate="print"/>
          <a:srcRect b="2061"/>
          <a:stretch>
            <a:fillRect/>
          </a:stretch>
        </p:blipFill>
        <p:spPr bwMode="auto">
          <a:xfrm>
            <a:off x="0" y="1219200"/>
            <a:ext cx="5184775" cy="3505200"/>
          </a:xfrm>
          <a:prstGeom prst="rect">
            <a:avLst/>
          </a:prstGeom>
          <a:noFill/>
        </p:spPr>
      </p:pic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304800" y="190500"/>
            <a:ext cx="8686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US" sz="3200" b="1" dirty="0">
                <a:solidFill>
                  <a:srgbClr val="000000"/>
                </a:solidFill>
                <a:latin typeface="Calibri" panose="020F0502020204030204" pitchFamily="34" charset="0"/>
              </a:rPr>
              <a:t>Numerical Model </a:t>
            </a:r>
            <a:r>
              <a:rPr lang="en-US" sz="3200" b="1" dirty="0" smtClean="0">
                <a:solidFill>
                  <a:srgbClr val="000000"/>
                </a:solidFill>
                <a:latin typeface="Calibri" panose="020F0502020204030204" pitchFamily="34" charset="0"/>
              </a:rPr>
              <a:t>- ROMS   Regional </a:t>
            </a:r>
            <a:r>
              <a:rPr lang="en-US" sz="3200" b="1" dirty="0">
                <a:solidFill>
                  <a:srgbClr val="000000"/>
                </a:solidFill>
                <a:latin typeface="Calibri" panose="020F0502020204030204" pitchFamily="34" charset="0"/>
              </a:rPr>
              <a:t>Ocean Model </a:t>
            </a:r>
            <a:r>
              <a:rPr lang="en-US" sz="3200" b="1" dirty="0" smtClean="0">
                <a:solidFill>
                  <a:srgbClr val="000000"/>
                </a:solidFill>
                <a:latin typeface="Calibri" panose="020F0502020204030204" pitchFamily="34" charset="0"/>
              </a:rPr>
              <a:t>					System</a:t>
            </a:r>
            <a:endParaRPr lang="en-US" sz="3200" b="1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228600" y="4953000"/>
            <a:ext cx="411480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lnSpc>
                <a:spcPct val="80000"/>
              </a:lnSpc>
              <a:spcBef>
                <a:spcPct val="20000"/>
              </a:spcBef>
            </a:pPr>
            <a:r>
              <a:rPr lang="en-US" sz="2000" b="0" dirty="0" smtClean="0">
                <a:solidFill>
                  <a:schemeClr val="bg1"/>
                </a:solidFill>
                <a:latin typeface="Calibri" panose="020F0502020204030204" pitchFamily="34" charset="0"/>
              </a:rPr>
              <a:t>Yellow: Current prediction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</a:pPr>
            <a:r>
              <a:rPr lang="en-US" sz="2000" b="0" dirty="0" smtClean="0">
                <a:solidFill>
                  <a:schemeClr val="bg1"/>
                </a:solidFill>
                <a:latin typeface="Calibri" panose="020F0502020204030204" pitchFamily="34" charset="0"/>
              </a:rPr>
              <a:t>Purple: Water level prediction 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</a:pPr>
            <a:r>
              <a:rPr lang="en-US" sz="2000" b="0" dirty="0" smtClean="0">
                <a:solidFill>
                  <a:schemeClr val="bg1"/>
                </a:solidFill>
                <a:latin typeface="Calibri" panose="020F0502020204030204" pitchFamily="34" charset="0"/>
              </a:rPr>
              <a:t>Green: ADCP 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</a:pPr>
            <a:r>
              <a:rPr lang="en-US" sz="2000" b="0" dirty="0" smtClean="0">
                <a:solidFill>
                  <a:schemeClr val="bg1"/>
                </a:solidFill>
                <a:latin typeface="Calibri" panose="020F0502020204030204" pitchFamily="34" charset="0"/>
              </a:rPr>
              <a:t>Black: Harmonic Constituent</a:t>
            </a:r>
            <a:endParaRPr lang="en-US" sz="2000" b="0" dirty="0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buFontTx/>
              <a:buChar char="•"/>
            </a:pPr>
            <a:endParaRPr lang="en-US" sz="2000" b="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36242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 bwMode="auto">
          <a:xfrm>
            <a:off x="0" y="0"/>
            <a:ext cx="9144000" cy="584775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3200" b="1" dirty="0" smtClean="0">
                <a:solidFill>
                  <a:srgbClr val="000000"/>
                </a:solidFill>
              </a:rPr>
              <a:t>Breakdown of the theoretical total available power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20384064"/>
              </p:ext>
            </p:extLst>
          </p:nvPr>
        </p:nvGraphicFramePr>
        <p:xfrm>
          <a:off x="381000" y="762000"/>
          <a:ext cx="3733800" cy="5468112"/>
        </p:xfrm>
        <a:graphic>
          <a:graphicData uri="http://schemas.openxmlformats.org/drawingml/2006/table">
            <a:tbl>
              <a:tblPr>
                <a:tableStyleId>{284E427A-3D55-4303-BF80-6455036E1DE7}</a:tableStyleId>
              </a:tblPr>
              <a:tblGrid>
                <a:gridCol w="1292469"/>
                <a:gridCol w="2441331"/>
              </a:tblGrid>
              <a:tr h="61495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/>
                        <a:t>State</a:t>
                      </a:r>
                      <a:endParaRPr lang="en-US" sz="24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/>
                        <a:t>Maximum Power</a:t>
                      </a:r>
                      <a:br>
                        <a:rPr lang="en-US" sz="2400" dirty="0"/>
                      </a:br>
                      <a:r>
                        <a:rPr lang="en-US" sz="2400" dirty="0"/>
                        <a:t>(MW)</a:t>
                      </a:r>
                      <a:endParaRPr lang="en-US" sz="24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b"/>
                </a:tc>
              </a:tr>
              <a:tr h="20498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/>
                        <a:t>ME</a:t>
                      </a:r>
                      <a:endParaRPr lang="en-US" sz="24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/>
                        <a:t>675</a:t>
                      </a:r>
                      <a:endParaRPr lang="en-US" sz="24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b"/>
                </a:tc>
              </a:tr>
              <a:tr h="20498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/>
                        <a:t>NH</a:t>
                      </a:r>
                      <a:endParaRPr lang="en-US" sz="24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/>
                        <a:t>21</a:t>
                      </a:r>
                      <a:endParaRPr lang="en-US" sz="24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b"/>
                </a:tc>
              </a:tr>
              <a:tr h="20498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/>
                        <a:t>MA</a:t>
                      </a:r>
                      <a:endParaRPr lang="en-US" sz="24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/>
                        <a:t>45</a:t>
                      </a:r>
                      <a:endParaRPr lang="en-US" sz="24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b"/>
                </a:tc>
              </a:tr>
              <a:tr h="20498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/>
                        <a:t>RI</a:t>
                      </a:r>
                      <a:endParaRPr lang="en-US" sz="24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/>
                        <a:t>16</a:t>
                      </a:r>
                      <a:endParaRPr lang="en-US" sz="24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b"/>
                </a:tc>
              </a:tr>
              <a:tr h="20498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/>
                        <a:t>NY</a:t>
                      </a:r>
                      <a:endParaRPr lang="en-US" sz="24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/>
                        <a:t>280</a:t>
                      </a:r>
                      <a:endParaRPr lang="en-US" sz="24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b"/>
                </a:tc>
              </a:tr>
              <a:tr h="20498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/>
                        <a:t>NJ</a:t>
                      </a:r>
                      <a:endParaRPr lang="en-US" sz="24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/>
                        <a:t>191.5</a:t>
                      </a:r>
                      <a:endParaRPr lang="en-US" sz="24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b"/>
                </a:tc>
              </a:tr>
              <a:tr h="20498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/>
                        <a:t>DE</a:t>
                      </a:r>
                      <a:endParaRPr lang="en-US" sz="24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/>
                        <a:t>165.5</a:t>
                      </a:r>
                      <a:endParaRPr lang="en-US" sz="24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b"/>
                </a:tc>
              </a:tr>
              <a:tr h="20498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/>
                        <a:t>MD</a:t>
                      </a:r>
                      <a:endParaRPr lang="en-US" sz="24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/>
                        <a:t>35</a:t>
                      </a:r>
                      <a:endParaRPr lang="en-US" sz="24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b"/>
                </a:tc>
              </a:tr>
              <a:tr h="20498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/>
                        <a:t>VA</a:t>
                      </a:r>
                      <a:endParaRPr lang="en-US" sz="24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/>
                        <a:t>133</a:t>
                      </a:r>
                      <a:endParaRPr lang="en-US" sz="24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b"/>
                </a:tc>
              </a:tr>
              <a:tr h="20498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/>
                        <a:t>NC</a:t>
                      </a:r>
                      <a:endParaRPr lang="en-US" sz="24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/>
                        <a:t>61</a:t>
                      </a:r>
                      <a:endParaRPr lang="en-US" sz="24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b"/>
                </a:tc>
              </a:tr>
              <a:tr h="20498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/>
                        <a:t>SC</a:t>
                      </a:r>
                      <a:endParaRPr lang="en-US" sz="24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/>
                        <a:t>388</a:t>
                      </a:r>
                      <a:endParaRPr lang="en-US" sz="24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b"/>
                </a:tc>
              </a:tr>
            </a:tbl>
          </a:graphicData>
        </a:graphic>
      </p:graphicFrame>
      <p:sp>
        <p:nvSpPr>
          <p:cNvPr id="84993" name="Rectangle 1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cs typeface="Arial" pitchFamily="34" charset="0"/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81861502"/>
              </p:ext>
            </p:extLst>
          </p:nvPr>
        </p:nvGraphicFramePr>
        <p:xfrm>
          <a:off x="5105400" y="838200"/>
          <a:ext cx="3695700" cy="5047488"/>
        </p:xfrm>
        <a:graphic>
          <a:graphicData uri="http://schemas.openxmlformats.org/drawingml/2006/table">
            <a:tbl>
              <a:tblPr>
                <a:tableStyleId>{284E427A-3D55-4303-BF80-6455036E1DE7}</a:tableStyleId>
              </a:tblPr>
              <a:tblGrid>
                <a:gridCol w="1219200"/>
                <a:gridCol w="2476500"/>
              </a:tblGrid>
              <a:tr h="61495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/>
                        <a:t>State</a:t>
                      </a:r>
                      <a:endParaRPr lang="en-US" sz="24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/>
                        <a:t>Maximum Power</a:t>
                      </a:r>
                      <a:br>
                        <a:rPr lang="en-US" sz="2400" dirty="0"/>
                      </a:br>
                      <a:r>
                        <a:rPr lang="en-US" sz="2400" dirty="0"/>
                        <a:t>(MW)</a:t>
                      </a:r>
                      <a:endParaRPr lang="en-US" sz="24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b"/>
                </a:tc>
              </a:tr>
              <a:tr h="20498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/>
                        <a:t>GA</a:t>
                      </a:r>
                      <a:endParaRPr lang="en-US" sz="24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/>
                        <a:t>219</a:t>
                      </a:r>
                      <a:endParaRPr lang="en-US" sz="24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b"/>
                </a:tc>
              </a:tr>
              <a:tr h="20498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/>
                        <a:t>FL</a:t>
                      </a:r>
                      <a:endParaRPr lang="en-US" sz="24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/>
                        <a:t>166</a:t>
                      </a:r>
                      <a:endParaRPr lang="en-US" sz="24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b"/>
                </a:tc>
              </a:tr>
              <a:tr h="20498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/>
                        <a:t>AL</a:t>
                      </a:r>
                      <a:endParaRPr lang="en-US" sz="24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/>
                        <a:t>7</a:t>
                      </a:r>
                      <a:endParaRPr lang="en-US" sz="24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b"/>
                </a:tc>
              </a:tr>
              <a:tr h="20498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/>
                        <a:t>LA</a:t>
                      </a:r>
                      <a:endParaRPr lang="en-US" sz="24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/>
                        <a:t>2</a:t>
                      </a:r>
                      <a:endParaRPr lang="en-US" sz="24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b"/>
                </a:tc>
              </a:tr>
              <a:tr h="20498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/>
                        <a:t>TX</a:t>
                      </a:r>
                      <a:endParaRPr lang="en-US" sz="24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/>
                        <a:t>6</a:t>
                      </a:r>
                      <a:endParaRPr lang="en-US" sz="24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b"/>
                </a:tc>
              </a:tr>
              <a:tr h="20498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/>
                        <a:t>CA</a:t>
                      </a:r>
                      <a:endParaRPr lang="en-US" sz="24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/>
                        <a:t>204</a:t>
                      </a:r>
                      <a:endParaRPr lang="en-US" sz="24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b"/>
                </a:tc>
              </a:tr>
              <a:tr h="20498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/>
                        <a:t>OR</a:t>
                      </a:r>
                      <a:endParaRPr lang="en-US" sz="24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/>
                        <a:t>118</a:t>
                      </a:r>
                      <a:endParaRPr lang="en-US" sz="24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b"/>
                </a:tc>
              </a:tr>
              <a:tr h="20498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/>
                        <a:t>WA </a:t>
                      </a:r>
                      <a:endParaRPr lang="en-US" sz="24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/>
                        <a:t>613</a:t>
                      </a:r>
                      <a:endParaRPr lang="en-US" sz="24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b"/>
                </a:tc>
              </a:tr>
              <a:tr h="20498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/>
                        <a:t>AK</a:t>
                      </a:r>
                      <a:endParaRPr lang="en-US" sz="24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/>
                        <a:t>47437</a:t>
                      </a:r>
                      <a:endParaRPr lang="en-US" sz="24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b"/>
                </a:tc>
              </a:tr>
              <a:tr h="24405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/>
                        <a:t>USA</a:t>
                      </a:r>
                      <a:endParaRPr lang="en-US" sz="2400" b="1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/>
                        <a:t>50783</a:t>
                      </a:r>
                      <a:endParaRPr lang="en-US" sz="2400" b="1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b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299164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5"/>
          <p:cNvSpPr>
            <a:spLocks/>
          </p:cNvSpPr>
          <p:nvPr/>
        </p:nvSpPr>
        <p:spPr bwMode="auto">
          <a:xfrm>
            <a:off x="91440" y="219090"/>
            <a:ext cx="9004300" cy="87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969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pPr algn="l"/>
            <a:r>
              <a:rPr lang="en-US" sz="5400" b="1" dirty="0">
                <a:latin typeface="Calibri" panose="020F0502020204030204" pitchFamily="34" charset="0"/>
                <a:ea typeface="Turnpike" charset="0"/>
                <a:cs typeface="Turnpike" charset="0"/>
                <a:sym typeface="Turnpike" charset="0"/>
              </a:rPr>
              <a:t>Site T</a:t>
            </a:r>
            <a:r>
              <a:rPr lang="en-US" sz="5400" b="1" dirty="0" smtClean="0">
                <a:latin typeface="Calibri" panose="020F0502020204030204" pitchFamily="34" charset="0"/>
                <a:ea typeface="Turnpike" charset="0"/>
                <a:cs typeface="Turnpike" charset="0"/>
                <a:sym typeface="Turnpike" charset="0"/>
              </a:rPr>
              <a:t>idal </a:t>
            </a:r>
            <a:r>
              <a:rPr lang="en-US" sz="5400" b="1" dirty="0">
                <a:latin typeface="Calibri" panose="020F0502020204030204" pitchFamily="34" charset="0"/>
                <a:ea typeface="Turnpike" charset="0"/>
                <a:cs typeface="Turnpike" charset="0"/>
                <a:sym typeface="Turnpike" charset="0"/>
              </a:rPr>
              <a:t>R</a:t>
            </a:r>
            <a:r>
              <a:rPr lang="en-US" sz="5400" b="1" dirty="0" smtClean="0">
                <a:latin typeface="Calibri" panose="020F0502020204030204" pitchFamily="34" charset="0"/>
                <a:ea typeface="Turnpike" charset="0"/>
                <a:cs typeface="Turnpike" charset="0"/>
                <a:sym typeface="Turnpike" charset="0"/>
              </a:rPr>
              <a:t>esource </a:t>
            </a:r>
            <a:r>
              <a:rPr lang="en-US" sz="5400" b="1" dirty="0">
                <a:latin typeface="Calibri" panose="020F0502020204030204" pitchFamily="34" charset="0"/>
                <a:ea typeface="Turnpike" charset="0"/>
                <a:cs typeface="Turnpike" charset="0"/>
                <a:sym typeface="Turnpike" charset="0"/>
              </a:rPr>
              <a:t>A</a:t>
            </a:r>
            <a:r>
              <a:rPr lang="en-US" sz="5400" b="1" dirty="0" smtClean="0">
                <a:latin typeface="Calibri" panose="020F0502020204030204" pitchFamily="34" charset="0"/>
                <a:ea typeface="Turnpike" charset="0"/>
                <a:cs typeface="Turnpike" charset="0"/>
                <a:sym typeface="Turnpike" charset="0"/>
              </a:rPr>
              <a:t>ssessment</a:t>
            </a:r>
            <a:endParaRPr lang="en-US" sz="5400" b="1" dirty="0">
              <a:latin typeface="Calibri" panose="020F0502020204030204" pitchFamily="34" charset="0"/>
              <a:ea typeface="Turnpike" charset="0"/>
              <a:cs typeface="Turnpike" charset="0"/>
              <a:sym typeface="Turnpike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844095" y="1295007"/>
            <a:ext cx="5410200" cy="1434237"/>
          </a:xfrm>
          <a:prstGeom prst="rect">
            <a:avLst/>
          </a:prstGeom>
          <a:solidFill>
            <a:schemeClr val="bg1">
              <a:alpha val="62000"/>
            </a:schemeClr>
          </a:solidFill>
          <a:effectLst>
            <a:softEdge rad="317500"/>
          </a:effectLst>
        </p:spPr>
        <p:txBody>
          <a:bodyPr wrap="square" lIns="91439" tIns="45719" rIns="91439" bIns="45719" rtlCol="0" anchor="ctr">
            <a:spAutoFit/>
          </a:bodyPr>
          <a:lstStyle/>
          <a:p>
            <a:pPr marL="342882" indent="-342882">
              <a:buFont typeface="Wingdings" panose="05000000000000000000" pitchFamily="2" charset="2"/>
              <a:buChar char="§"/>
            </a:pPr>
            <a:endParaRPr lang="en-US" sz="2180" b="1" kern="0" dirty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pitchFamily="34" charset="0"/>
            </a:endParaRPr>
          </a:p>
          <a:p>
            <a:pPr marL="342882" indent="-342882">
              <a:buFont typeface="Wingdings" panose="05000000000000000000" pitchFamily="2" charset="2"/>
              <a:buChar char="§"/>
            </a:pPr>
            <a:r>
              <a:rPr lang="en-US" sz="2180" b="1" kern="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</a:rPr>
              <a:t>Proposed site of Girl Scout “Eco-Village,” powered by renewable resources</a:t>
            </a:r>
          </a:p>
          <a:p>
            <a:pPr algn="ctr"/>
            <a:endParaRPr lang="en-US" sz="2180" dirty="0">
              <a:latin typeface="Calibri" panose="020F0502020204030204" pitchFamily="34" charset="0"/>
            </a:endParaRPr>
          </a:p>
        </p:txBody>
      </p:sp>
      <p:pic>
        <p:nvPicPr>
          <p:cNvPr id="14" name="Picture 13"/>
          <p:cNvPicPr>
            <a:picLocks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19999">
            <a:off x="-217088" y="1457118"/>
            <a:ext cx="4217586" cy="5100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4"/>
          <p:cNvPicPr>
            <a:picLocks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0000">
            <a:off x="1511730" y="4275728"/>
            <a:ext cx="3304033" cy="25295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5"/>
          <p:cNvPicPr>
            <a:picLocks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31653">
            <a:off x="-497222" y="4688070"/>
            <a:ext cx="2528492" cy="24553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" name="Group 19"/>
          <p:cNvGrpSpPr>
            <a:grpSpLocks/>
          </p:cNvGrpSpPr>
          <p:nvPr/>
        </p:nvGrpSpPr>
        <p:grpSpPr bwMode="auto">
          <a:xfrm>
            <a:off x="685593" y="2209503"/>
            <a:ext cx="838157" cy="674192"/>
            <a:chOff x="68" y="68"/>
            <a:chExt cx="750" cy="604"/>
          </a:xfrm>
        </p:grpSpPr>
        <p:sp>
          <p:nvSpPr>
            <p:cNvPr id="25" name="Freeform 24"/>
            <p:cNvSpPr>
              <a:spLocks/>
            </p:cNvSpPr>
            <p:nvPr/>
          </p:nvSpPr>
          <p:spPr bwMode="auto">
            <a:xfrm>
              <a:off x="326" y="68"/>
              <a:ext cx="492" cy="273"/>
            </a:xfrm>
            <a:custGeom>
              <a:avLst/>
              <a:gdLst>
                <a:gd name="T0" fmla="*/ 17820 w 21600"/>
                <a:gd name="T1" fmla="*/ 21600 h 21600"/>
                <a:gd name="T2" fmla="*/ 15390 w 21600"/>
                <a:gd name="T3" fmla="*/ 9180 h 21600"/>
                <a:gd name="T4" fmla="*/ 9450 w 21600"/>
                <a:gd name="T5" fmla="*/ 11880 h 21600"/>
                <a:gd name="T6" fmla="*/ 1620 w 21600"/>
                <a:gd name="T7" fmla="*/ 7020 h 21600"/>
                <a:gd name="T8" fmla="*/ 0 w 21600"/>
                <a:gd name="T9" fmla="*/ 0 h 21600"/>
                <a:gd name="T10" fmla="*/ 2160 w 21600"/>
                <a:gd name="T11" fmla="*/ 0 h 21600"/>
                <a:gd name="T12" fmla="*/ 3240 w 21600"/>
                <a:gd name="T13" fmla="*/ 5400 h 21600"/>
                <a:gd name="T14" fmla="*/ 9720 w 21600"/>
                <a:gd name="T15" fmla="*/ 5400 h 21600"/>
                <a:gd name="T16" fmla="*/ 14580 w 21600"/>
                <a:gd name="T17" fmla="*/ 4860 h 21600"/>
                <a:gd name="T18" fmla="*/ 17820 w 21600"/>
                <a:gd name="T19" fmla="*/ 7020 h 21600"/>
                <a:gd name="T20" fmla="*/ 21600 w 21600"/>
                <a:gd name="T21" fmla="*/ 19440 h 21600"/>
                <a:gd name="T22" fmla="*/ 17820 w 21600"/>
                <a:gd name="T23" fmla="*/ 21600 h 21600"/>
                <a:gd name="T24" fmla="*/ 17820 w 21600"/>
                <a:gd name="T2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1600" h="21600">
                  <a:moveTo>
                    <a:pt x="17820" y="21600"/>
                  </a:moveTo>
                  <a:lnTo>
                    <a:pt x="15390" y="9180"/>
                  </a:lnTo>
                  <a:lnTo>
                    <a:pt x="9450" y="11880"/>
                  </a:lnTo>
                  <a:lnTo>
                    <a:pt x="1620" y="7020"/>
                  </a:lnTo>
                  <a:lnTo>
                    <a:pt x="0" y="0"/>
                  </a:lnTo>
                  <a:lnTo>
                    <a:pt x="2160" y="0"/>
                  </a:lnTo>
                  <a:lnTo>
                    <a:pt x="3240" y="5400"/>
                  </a:lnTo>
                  <a:lnTo>
                    <a:pt x="9720" y="5400"/>
                  </a:lnTo>
                  <a:lnTo>
                    <a:pt x="14580" y="4860"/>
                  </a:lnTo>
                  <a:lnTo>
                    <a:pt x="17820" y="7020"/>
                  </a:lnTo>
                  <a:lnTo>
                    <a:pt x="21600" y="19440"/>
                  </a:lnTo>
                  <a:lnTo>
                    <a:pt x="17820" y="21600"/>
                  </a:lnTo>
                  <a:close/>
                  <a:moveTo>
                    <a:pt x="17820" y="21600"/>
                  </a:moveTo>
                </a:path>
              </a:pathLst>
            </a:custGeom>
            <a:solidFill>
              <a:srgbClr val="DD2067">
                <a:alpha val="59999"/>
              </a:srgbClr>
            </a:solidFill>
            <a:ln w="50800" cap="flat">
              <a:solidFill>
                <a:srgbClr val="DD2067">
                  <a:alpha val="59999"/>
                </a:srgbClr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>
              <a:defPPr>
                <a:defRPr lang="en-US"/>
              </a:defPPr>
              <a:lvl1pPr marL="0" algn="l" defTabSz="91407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035" algn="l" defTabSz="91407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071" algn="l" defTabSz="91407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110" algn="l" defTabSz="91407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146" algn="l" defTabSz="91407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181" algn="l" defTabSz="91407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2219" algn="l" defTabSz="91407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199252" algn="l" defTabSz="91407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6291" algn="l" defTabSz="91407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642750"/>
              <a:endParaRPr lang="en-US" sz="3023" dirty="0">
                <a:solidFill>
                  <a:srgbClr val="414141"/>
                </a:solidFill>
                <a:latin typeface="Calibri" panose="020F0502020204030204" pitchFamily="34" charset="0"/>
                <a:cs typeface="Helvetica" pitchFamily="34" charset="0"/>
              </a:endParaRPr>
            </a:p>
          </p:txBody>
        </p:sp>
        <p:sp>
          <p:nvSpPr>
            <p:cNvPr id="26" name="Freeform 25"/>
            <p:cNvSpPr>
              <a:spLocks/>
            </p:cNvSpPr>
            <p:nvPr/>
          </p:nvSpPr>
          <p:spPr bwMode="auto">
            <a:xfrm>
              <a:off x="68" y="273"/>
              <a:ext cx="341" cy="399"/>
            </a:xfrm>
            <a:custGeom>
              <a:avLst/>
              <a:gdLst>
                <a:gd name="T0" fmla="*/ 15525 w 21600"/>
                <a:gd name="T1" fmla="*/ 21600 h 21600"/>
                <a:gd name="T2" fmla="*/ 10463 w 21600"/>
                <a:gd name="T3" fmla="*/ 15178 h 21600"/>
                <a:gd name="T4" fmla="*/ 0 w 21600"/>
                <a:gd name="T5" fmla="*/ 11968 h 21600"/>
                <a:gd name="T6" fmla="*/ 0 w 21600"/>
                <a:gd name="T7" fmla="*/ 6130 h 21600"/>
                <a:gd name="T8" fmla="*/ 6075 w 21600"/>
                <a:gd name="T9" fmla="*/ 7005 h 21600"/>
                <a:gd name="T10" fmla="*/ 5737 w 21600"/>
                <a:gd name="T11" fmla="*/ 3795 h 21600"/>
                <a:gd name="T12" fmla="*/ 4725 w 21600"/>
                <a:gd name="T13" fmla="*/ 1168 h 21600"/>
                <a:gd name="T14" fmla="*/ 7425 w 21600"/>
                <a:gd name="T15" fmla="*/ 0 h 21600"/>
                <a:gd name="T16" fmla="*/ 11475 w 21600"/>
                <a:gd name="T17" fmla="*/ 7589 h 21600"/>
                <a:gd name="T18" fmla="*/ 11812 w 21600"/>
                <a:gd name="T19" fmla="*/ 11092 h 21600"/>
                <a:gd name="T20" fmla="*/ 17550 w 21600"/>
                <a:gd name="T21" fmla="*/ 14886 h 21600"/>
                <a:gd name="T22" fmla="*/ 21600 w 21600"/>
                <a:gd name="T23" fmla="*/ 21016 h 21600"/>
                <a:gd name="T24" fmla="*/ 15525 w 21600"/>
                <a:gd name="T25" fmla="*/ 21600 h 21600"/>
                <a:gd name="T26" fmla="*/ 15525 w 21600"/>
                <a:gd name="T27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1600" h="21600">
                  <a:moveTo>
                    <a:pt x="15525" y="21600"/>
                  </a:moveTo>
                  <a:lnTo>
                    <a:pt x="10463" y="15178"/>
                  </a:lnTo>
                  <a:lnTo>
                    <a:pt x="0" y="11968"/>
                  </a:lnTo>
                  <a:lnTo>
                    <a:pt x="0" y="6130"/>
                  </a:lnTo>
                  <a:lnTo>
                    <a:pt x="6075" y="7005"/>
                  </a:lnTo>
                  <a:lnTo>
                    <a:pt x="5737" y="3795"/>
                  </a:lnTo>
                  <a:lnTo>
                    <a:pt x="4725" y="1168"/>
                  </a:lnTo>
                  <a:lnTo>
                    <a:pt x="7425" y="0"/>
                  </a:lnTo>
                  <a:lnTo>
                    <a:pt x="11475" y="7589"/>
                  </a:lnTo>
                  <a:lnTo>
                    <a:pt x="11812" y="11092"/>
                  </a:lnTo>
                  <a:lnTo>
                    <a:pt x="17550" y="14886"/>
                  </a:lnTo>
                  <a:lnTo>
                    <a:pt x="21600" y="21016"/>
                  </a:lnTo>
                  <a:lnTo>
                    <a:pt x="15525" y="21600"/>
                  </a:lnTo>
                  <a:close/>
                  <a:moveTo>
                    <a:pt x="15525" y="21600"/>
                  </a:moveTo>
                </a:path>
              </a:pathLst>
            </a:custGeom>
            <a:solidFill>
              <a:srgbClr val="DD2067">
                <a:alpha val="59999"/>
              </a:srgbClr>
            </a:solidFill>
            <a:ln w="38100" cap="flat">
              <a:solidFill>
                <a:srgbClr val="DD2067">
                  <a:alpha val="59999"/>
                </a:srgbClr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>
              <a:defPPr>
                <a:defRPr lang="en-US"/>
              </a:defPPr>
              <a:lvl1pPr marL="0" algn="l" defTabSz="91407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035" algn="l" defTabSz="91407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071" algn="l" defTabSz="91407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110" algn="l" defTabSz="91407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146" algn="l" defTabSz="91407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181" algn="l" defTabSz="91407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2219" algn="l" defTabSz="91407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199252" algn="l" defTabSz="91407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6291" algn="l" defTabSz="91407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642750"/>
              <a:endParaRPr lang="en-US" sz="3023" dirty="0">
                <a:solidFill>
                  <a:srgbClr val="414141"/>
                </a:solidFill>
                <a:latin typeface="Calibri" panose="020F0502020204030204" pitchFamily="34" charset="0"/>
                <a:cs typeface="Helvetica" pitchFamily="34" charset="0"/>
              </a:endParaRPr>
            </a:p>
          </p:txBody>
        </p:sp>
      </p:grpSp>
      <p:grpSp>
        <p:nvGrpSpPr>
          <p:cNvPr id="11" name="Group 20"/>
          <p:cNvGrpSpPr>
            <a:grpSpLocks/>
          </p:cNvGrpSpPr>
          <p:nvPr/>
        </p:nvGrpSpPr>
        <p:grpSpPr bwMode="auto">
          <a:xfrm>
            <a:off x="914350" y="2380410"/>
            <a:ext cx="1913128" cy="635419"/>
            <a:chOff x="51" y="51"/>
            <a:chExt cx="1713" cy="568"/>
          </a:xfrm>
        </p:grpSpPr>
        <p:sp>
          <p:nvSpPr>
            <p:cNvPr id="22" name="Freeform 21"/>
            <p:cNvSpPr>
              <a:spLocks/>
            </p:cNvSpPr>
            <p:nvPr/>
          </p:nvSpPr>
          <p:spPr bwMode="auto">
            <a:xfrm>
              <a:off x="51" y="51"/>
              <a:ext cx="298" cy="256"/>
            </a:xfrm>
            <a:custGeom>
              <a:avLst/>
              <a:gdLst>
                <a:gd name="T0" fmla="*/ 0 w 21600"/>
                <a:gd name="T1" fmla="*/ 17100 h 21600"/>
                <a:gd name="T2" fmla="*/ 5400 w 21600"/>
                <a:gd name="T3" fmla="*/ 6300 h 21600"/>
                <a:gd name="T4" fmla="*/ 20829 w 21600"/>
                <a:gd name="T5" fmla="*/ 0 h 21600"/>
                <a:gd name="T6" fmla="*/ 21600 w 21600"/>
                <a:gd name="T7" fmla="*/ 9900 h 21600"/>
                <a:gd name="T8" fmla="*/ 12343 w 21600"/>
                <a:gd name="T9" fmla="*/ 21600 h 21600"/>
                <a:gd name="T10" fmla="*/ 0 w 21600"/>
                <a:gd name="T11" fmla="*/ 17100 h 21600"/>
                <a:gd name="T12" fmla="*/ 0 w 21600"/>
                <a:gd name="T13" fmla="*/ 171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600" h="21600">
                  <a:moveTo>
                    <a:pt x="0" y="17100"/>
                  </a:moveTo>
                  <a:lnTo>
                    <a:pt x="5400" y="6300"/>
                  </a:lnTo>
                  <a:lnTo>
                    <a:pt x="20829" y="0"/>
                  </a:lnTo>
                  <a:lnTo>
                    <a:pt x="21600" y="9900"/>
                  </a:lnTo>
                  <a:lnTo>
                    <a:pt x="12343" y="21600"/>
                  </a:lnTo>
                  <a:lnTo>
                    <a:pt x="0" y="17100"/>
                  </a:lnTo>
                  <a:close/>
                  <a:moveTo>
                    <a:pt x="0" y="17100"/>
                  </a:moveTo>
                </a:path>
              </a:pathLst>
            </a:custGeom>
            <a:solidFill>
              <a:srgbClr val="FF5308">
                <a:alpha val="7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8100" cap="flat">
                  <a:solidFill>
                    <a:schemeClr val="tx1">
                      <a:alpha val="70000"/>
                    </a:schemeClr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>
              <a:defPPr>
                <a:defRPr lang="en-US"/>
              </a:defPPr>
              <a:lvl1pPr marL="0" algn="l" defTabSz="91407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035" algn="l" defTabSz="91407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071" algn="l" defTabSz="91407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110" algn="l" defTabSz="91407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146" algn="l" defTabSz="91407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181" algn="l" defTabSz="91407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2219" algn="l" defTabSz="91407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199252" algn="l" defTabSz="91407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6291" algn="l" defTabSz="91407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642750"/>
              <a:endParaRPr lang="en-US" sz="3023" dirty="0">
                <a:solidFill>
                  <a:srgbClr val="414141"/>
                </a:solidFill>
                <a:latin typeface="Calibri" panose="020F0502020204030204" pitchFamily="34" charset="0"/>
                <a:cs typeface="Helvetica" pitchFamily="34" charset="0"/>
              </a:endParaRPr>
            </a:p>
          </p:txBody>
        </p:sp>
        <p:sp>
          <p:nvSpPr>
            <p:cNvPr id="23" name="Rectangle 22"/>
            <p:cNvSpPr>
              <a:spLocks/>
            </p:cNvSpPr>
            <p:nvPr/>
          </p:nvSpPr>
          <p:spPr bwMode="auto">
            <a:xfrm>
              <a:off x="324" y="443"/>
              <a:ext cx="1440" cy="1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 anchor="ctr"/>
            <a:lstStyle>
              <a:defPPr>
                <a:defRPr lang="en-US"/>
              </a:defPPr>
              <a:lvl1pPr marL="0" algn="l" defTabSz="91407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035" algn="l" defTabSz="91407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071" algn="l" defTabSz="91407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110" algn="l" defTabSz="91407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146" algn="l" defTabSz="91407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181" algn="l" defTabSz="91407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2219" algn="l" defTabSz="91407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199252" algn="l" defTabSz="91407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6291" algn="l" defTabSz="91407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642750"/>
              <a:r>
                <a:rPr lang="en-US" sz="1617" b="1" dirty="0">
                  <a:solidFill>
                    <a:srgbClr val="FFFFFF"/>
                  </a:solidFill>
                  <a:latin typeface="Calibri" panose="020F0502020204030204" pitchFamily="34" charset="0"/>
                  <a:ea typeface="Turnpike" charset="0"/>
                  <a:cs typeface="Helvetica" pitchFamily="34" charset="0"/>
                  <a:sym typeface="Turnpike" charset="0"/>
                </a:rPr>
                <a:t>ROSE DHU ISLAND</a:t>
              </a:r>
            </a:p>
          </p:txBody>
        </p:sp>
        <p:sp>
          <p:nvSpPr>
            <p:cNvPr id="24" name="Line 23"/>
            <p:cNvSpPr>
              <a:spLocks noChangeShapeType="1"/>
            </p:cNvSpPr>
            <p:nvPr/>
          </p:nvSpPr>
          <p:spPr bwMode="auto">
            <a:xfrm>
              <a:off x="324" y="239"/>
              <a:ext cx="182" cy="160"/>
            </a:xfrm>
            <a:prstGeom prst="line">
              <a:avLst/>
            </a:prstGeom>
            <a:noFill/>
            <a:ln w="38100" cap="flat">
              <a:solidFill>
                <a:srgbClr val="FFFFFF"/>
              </a:solidFill>
              <a:prstDash val="solid"/>
              <a:miter lim="800000"/>
              <a:headEnd type="stealth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>
              <a:defPPr>
                <a:defRPr lang="en-US"/>
              </a:defPPr>
              <a:lvl1pPr marL="0" algn="l" defTabSz="91407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035" algn="l" defTabSz="91407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071" algn="l" defTabSz="91407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110" algn="l" defTabSz="91407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146" algn="l" defTabSz="91407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181" algn="l" defTabSz="91407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2219" algn="l" defTabSz="91407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199252" algn="l" defTabSz="91407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6291" algn="l" defTabSz="91407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642750"/>
              <a:endParaRPr lang="en-US" sz="3023" dirty="0">
                <a:solidFill>
                  <a:srgbClr val="414141"/>
                </a:solidFill>
                <a:latin typeface="Calibri" panose="020F0502020204030204" pitchFamily="34" charset="0"/>
                <a:cs typeface="Helvetica" pitchFamily="34" charset="0"/>
              </a:endParaRPr>
            </a:p>
          </p:txBody>
        </p:sp>
      </p:grpSp>
      <p:grpSp>
        <p:nvGrpSpPr>
          <p:cNvPr id="12" name="Group 26"/>
          <p:cNvGrpSpPr>
            <a:grpSpLocks/>
          </p:cNvGrpSpPr>
          <p:nvPr/>
        </p:nvGrpSpPr>
        <p:grpSpPr bwMode="auto">
          <a:xfrm>
            <a:off x="152400" y="1741883"/>
            <a:ext cx="3777258" cy="696517"/>
            <a:chOff x="0" y="0"/>
            <a:chExt cx="3384" cy="624"/>
          </a:xfrm>
        </p:grpSpPr>
        <p:sp>
          <p:nvSpPr>
            <p:cNvPr id="29" name="Rectangle 28"/>
            <p:cNvSpPr>
              <a:spLocks/>
            </p:cNvSpPr>
            <p:nvPr/>
          </p:nvSpPr>
          <p:spPr bwMode="auto">
            <a:xfrm>
              <a:off x="1944" y="328"/>
              <a:ext cx="1440" cy="2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 anchor="ctr"/>
            <a:lstStyle>
              <a:defPPr>
                <a:defRPr lang="en-US"/>
              </a:defPPr>
              <a:lvl1pPr marL="0" algn="l" defTabSz="91407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035" algn="l" defTabSz="91407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071" algn="l" defTabSz="91407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110" algn="l" defTabSz="91407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146" algn="l" defTabSz="91407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181" algn="l" defTabSz="91407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2219" algn="l" defTabSz="91407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199252" algn="l" defTabSz="91407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6291" algn="l" defTabSz="91407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642750"/>
              <a:r>
                <a:rPr lang="en-US" sz="1195" b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ea typeface="Turnpike" charset="0"/>
                  <a:cs typeface="Helvetica" pitchFamily="34" charset="0"/>
                  <a:sym typeface="Turnpike" charset="0"/>
                </a:rPr>
                <a:t>SKIDAWAY </a:t>
              </a:r>
            </a:p>
            <a:p>
              <a:pPr algn="ctr" defTabSz="642750"/>
              <a:r>
                <a:rPr lang="en-US" sz="1195" b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ea typeface="Turnpike" charset="0"/>
                  <a:cs typeface="Helvetica" pitchFamily="34" charset="0"/>
                  <a:sym typeface="Turnpike" charset="0"/>
                </a:rPr>
                <a:t>ISLAND</a:t>
              </a:r>
            </a:p>
          </p:txBody>
        </p:sp>
        <p:sp>
          <p:nvSpPr>
            <p:cNvPr id="30" name="Rectangle 29"/>
            <p:cNvSpPr>
              <a:spLocks/>
            </p:cNvSpPr>
            <p:nvPr/>
          </p:nvSpPr>
          <p:spPr bwMode="auto">
            <a:xfrm>
              <a:off x="0" y="0"/>
              <a:ext cx="1440" cy="2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 anchor="ctr"/>
            <a:lstStyle>
              <a:defPPr>
                <a:defRPr lang="en-US"/>
              </a:defPPr>
              <a:lvl1pPr marL="0" algn="l" defTabSz="91407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035" algn="l" defTabSz="91407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071" algn="l" defTabSz="91407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110" algn="l" defTabSz="91407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146" algn="l" defTabSz="91407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181" algn="l" defTabSz="91407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2219" algn="l" defTabSz="91407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199252" algn="l" defTabSz="91407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6291" algn="l" defTabSz="91407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642750"/>
              <a:r>
                <a:rPr lang="en-US" sz="1195" b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ea typeface="Turnpike" charset="0"/>
                  <a:cs typeface="Helvetica" pitchFamily="34" charset="0"/>
                  <a:sym typeface="Turnpike" charset="0"/>
                </a:rPr>
                <a:t>SOUTH SIDE SAVANNAH</a:t>
              </a:r>
            </a:p>
          </p:txBody>
        </p:sp>
      </p:grpSp>
      <p:sp>
        <p:nvSpPr>
          <p:cNvPr id="28" name="Rectangle 27"/>
          <p:cNvSpPr>
            <a:spLocks/>
          </p:cNvSpPr>
          <p:nvPr/>
        </p:nvSpPr>
        <p:spPr bwMode="auto">
          <a:xfrm>
            <a:off x="2362200" y="3886200"/>
            <a:ext cx="1607344" cy="3303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>
            <a:defPPr>
              <a:defRPr lang="en-US"/>
            </a:defPPr>
            <a:lvl1pPr marL="0" algn="l" defTabSz="91407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035" algn="l" defTabSz="91407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071" algn="l" defTabSz="91407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110" algn="l" defTabSz="91407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146" algn="l" defTabSz="91407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181" algn="l" defTabSz="91407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219" algn="l" defTabSz="91407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252" algn="l" defTabSz="91407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291" algn="l" defTabSz="91407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42750"/>
            <a:r>
              <a:rPr lang="en-US" sz="1195" b="1" dirty="0">
                <a:solidFill>
                  <a:srgbClr val="FFFFFF"/>
                </a:solidFill>
                <a:latin typeface="Calibri" panose="020F0502020204030204" pitchFamily="34" charset="0"/>
                <a:ea typeface="Turnpike" charset="0"/>
                <a:cs typeface="Helvetica" pitchFamily="34" charset="0"/>
                <a:sym typeface="Turnpike" charset="0"/>
              </a:rPr>
              <a:t>OSSABAW </a:t>
            </a:r>
          </a:p>
          <a:p>
            <a:pPr algn="ctr" defTabSz="642750"/>
            <a:r>
              <a:rPr lang="en-US" sz="1195" b="1" dirty="0">
                <a:solidFill>
                  <a:srgbClr val="FFFFFF"/>
                </a:solidFill>
                <a:latin typeface="Calibri" panose="020F0502020204030204" pitchFamily="34" charset="0"/>
                <a:ea typeface="Turnpike" charset="0"/>
                <a:cs typeface="Helvetica" pitchFamily="34" charset="0"/>
                <a:sym typeface="Turnpike" charset="0"/>
              </a:rPr>
              <a:t>SOUND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3886200" y="2673156"/>
            <a:ext cx="5410200" cy="1434237"/>
          </a:xfrm>
          <a:prstGeom prst="rect">
            <a:avLst/>
          </a:prstGeom>
          <a:solidFill>
            <a:schemeClr val="bg1">
              <a:alpha val="62000"/>
            </a:schemeClr>
          </a:solidFill>
          <a:effectLst>
            <a:softEdge rad="317500"/>
          </a:effectLst>
        </p:spPr>
        <p:txBody>
          <a:bodyPr wrap="square" lIns="91439" tIns="45719" rIns="91439" bIns="45719" rtlCol="0" anchor="ctr">
            <a:spAutoFit/>
          </a:bodyPr>
          <a:lstStyle/>
          <a:p>
            <a:pPr marL="342882" indent="-342882">
              <a:buFont typeface="Wingdings" panose="05000000000000000000" pitchFamily="2" charset="2"/>
              <a:buChar char="§"/>
            </a:pPr>
            <a:endParaRPr lang="en-US" sz="2180" b="1" kern="0" dirty="0" smtClean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pitchFamily="34" charset="0"/>
            </a:endParaRPr>
          </a:p>
          <a:p>
            <a:pPr marL="342882" indent="-342882">
              <a:buFont typeface="Wingdings" panose="05000000000000000000" pitchFamily="2" charset="2"/>
              <a:buChar char="§"/>
            </a:pPr>
            <a:r>
              <a:rPr lang="en-US" sz="2180" b="1" kern="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</a:rPr>
              <a:t>Project </a:t>
            </a:r>
            <a:r>
              <a:rPr lang="en-US" sz="2180" b="1" kern="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</a:rPr>
              <a:t>was to assess available hydrokinetic energy</a:t>
            </a:r>
          </a:p>
          <a:p>
            <a:pPr algn="ctr"/>
            <a:endParaRPr lang="en-US" sz="2180" dirty="0">
              <a:latin typeface="Calibri" panose="020F0502020204030204" pitchFamily="34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4800600" y="3817696"/>
            <a:ext cx="4343400" cy="1769713"/>
          </a:xfrm>
          <a:prstGeom prst="rect">
            <a:avLst/>
          </a:prstGeom>
          <a:solidFill>
            <a:schemeClr val="bg1">
              <a:alpha val="62000"/>
            </a:schemeClr>
          </a:solidFill>
          <a:effectLst>
            <a:softEdge rad="317500"/>
          </a:effectLst>
        </p:spPr>
        <p:txBody>
          <a:bodyPr wrap="square" lIns="91439" tIns="45719" rIns="91439" bIns="45719" rtlCol="0" anchor="ctr">
            <a:spAutoFit/>
          </a:bodyPr>
          <a:lstStyle/>
          <a:p>
            <a:pPr marL="342882" indent="-342882">
              <a:buFont typeface="Wingdings" panose="05000000000000000000" pitchFamily="2" charset="2"/>
              <a:buChar char="§"/>
            </a:pPr>
            <a:endParaRPr lang="en-US" sz="2180" b="1" kern="0" dirty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pitchFamily="34" charset="0"/>
            </a:endParaRPr>
          </a:p>
          <a:p>
            <a:pPr marL="342882" indent="-342882">
              <a:buFont typeface="Wingdings" panose="05000000000000000000" pitchFamily="2" charset="2"/>
              <a:buChar char="§"/>
            </a:pPr>
            <a:r>
              <a:rPr lang="en-US" sz="2180" b="1" kern="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</a:rPr>
              <a:t>Consisted of boat based tidal measurements of currents, water levels, and bathymetry</a:t>
            </a:r>
          </a:p>
          <a:p>
            <a:pPr algn="ctr"/>
            <a:endParaRPr lang="en-US" sz="2180" dirty="0">
              <a:latin typeface="Calibri" panose="020F0502020204030204" pitchFamily="34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4876800" y="5189296"/>
            <a:ext cx="4343400" cy="1769713"/>
          </a:xfrm>
          <a:prstGeom prst="rect">
            <a:avLst/>
          </a:prstGeom>
          <a:solidFill>
            <a:schemeClr val="bg1">
              <a:alpha val="62000"/>
            </a:schemeClr>
          </a:solidFill>
          <a:effectLst>
            <a:softEdge rad="317500"/>
          </a:effectLst>
        </p:spPr>
        <p:txBody>
          <a:bodyPr wrap="square" lIns="91439" tIns="45719" rIns="91439" bIns="45719" rtlCol="0" anchor="ctr">
            <a:spAutoFit/>
          </a:bodyPr>
          <a:lstStyle/>
          <a:p>
            <a:pPr marL="342882" indent="-342882">
              <a:buFont typeface="Wingdings" panose="05000000000000000000" pitchFamily="2" charset="2"/>
              <a:buChar char="§"/>
            </a:pPr>
            <a:endParaRPr lang="en-US" sz="2180" b="1" kern="0" dirty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pitchFamily="34" charset="0"/>
            </a:endParaRPr>
          </a:p>
          <a:p>
            <a:pPr marL="342882" indent="-342882">
              <a:buFont typeface="Wingdings" panose="05000000000000000000" pitchFamily="2" charset="2"/>
              <a:buChar char="§"/>
            </a:pPr>
            <a:r>
              <a:rPr lang="en-US" sz="2180" b="1" kern="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</a:rPr>
              <a:t>Numerical model, validated by measurements, utilized to predict available power</a:t>
            </a:r>
          </a:p>
          <a:p>
            <a:pPr algn="ctr"/>
            <a:endParaRPr lang="en-US" sz="218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49161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TextBox 38"/>
          <p:cNvSpPr txBox="1"/>
          <p:nvPr/>
        </p:nvSpPr>
        <p:spPr>
          <a:xfrm>
            <a:off x="2362200" y="381000"/>
            <a:ext cx="463480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400" b="1" dirty="0" smtClean="0">
                <a:solidFill>
                  <a:srgbClr val="000000"/>
                </a:solidFill>
              </a:rPr>
              <a:t>E </a:t>
            </a:r>
            <a:r>
              <a:rPr lang="en-GB" sz="4400" b="1" dirty="0" err="1" smtClean="0">
                <a:solidFill>
                  <a:srgbClr val="000000"/>
                </a:solidFill>
              </a:rPr>
              <a:t>quanto</a:t>
            </a:r>
            <a:r>
              <a:rPr lang="en-GB" sz="4400" b="1" dirty="0" smtClean="0">
                <a:solidFill>
                  <a:srgbClr val="000000"/>
                </a:solidFill>
              </a:rPr>
              <a:t> </a:t>
            </a:r>
            <a:r>
              <a:rPr lang="en-GB" sz="4400" b="1" dirty="0" err="1" smtClean="0">
                <a:solidFill>
                  <a:srgbClr val="000000"/>
                </a:solidFill>
              </a:rPr>
              <a:t>ao</a:t>
            </a:r>
            <a:r>
              <a:rPr lang="en-GB" sz="4400" b="1" dirty="0" smtClean="0">
                <a:solidFill>
                  <a:srgbClr val="000000"/>
                </a:solidFill>
              </a:rPr>
              <a:t> </a:t>
            </a:r>
            <a:r>
              <a:rPr lang="en-GB" sz="4400" b="1" dirty="0" err="1" smtClean="0">
                <a:solidFill>
                  <a:srgbClr val="000000"/>
                </a:solidFill>
              </a:rPr>
              <a:t>custo</a:t>
            </a:r>
            <a:r>
              <a:rPr lang="en-GB" sz="4400" b="1" dirty="0" smtClean="0">
                <a:solidFill>
                  <a:srgbClr val="000000"/>
                </a:solidFill>
              </a:rPr>
              <a:t>?</a:t>
            </a:r>
            <a:endParaRPr lang="en-GB" sz="4400" b="1" dirty="0">
              <a:solidFill>
                <a:srgbClr val="000000"/>
              </a:solidFill>
            </a:endParaRPr>
          </a:p>
        </p:txBody>
      </p:sp>
      <p:graphicFrame>
        <p:nvGraphicFramePr>
          <p:cNvPr id="4" name="Chart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56579205"/>
              </p:ext>
            </p:extLst>
          </p:nvPr>
        </p:nvGraphicFramePr>
        <p:xfrm>
          <a:off x="683568" y="1700808"/>
          <a:ext cx="7920880" cy="3600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5" name="Picture 4" descr="Screen Shot 2014-06-01 at 5.48.33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86400"/>
            <a:ext cx="9144000" cy="1371600"/>
          </a:xfrm>
          <a:prstGeom prst="rect">
            <a:avLst/>
          </a:prstGeom>
        </p:spPr>
      </p:pic>
      <p:pic>
        <p:nvPicPr>
          <p:cNvPr id="6" name="Picture 5" descr="http://www.walesinternationalconsortium.com/images/logo-cardiff.gif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924800" y="5562600"/>
            <a:ext cx="1109345" cy="1171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2189773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 err="1" smtClean="0"/>
              <a:t>Comparacao</a:t>
            </a:r>
            <a:r>
              <a:rPr lang="en-GB" b="1" dirty="0" smtClean="0"/>
              <a:t> de </a:t>
            </a:r>
            <a:r>
              <a:rPr lang="en-GB" b="1" dirty="0" err="1" smtClean="0"/>
              <a:t>Custos</a:t>
            </a:r>
            <a:r>
              <a:rPr lang="en-GB" b="1" dirty="0" smtClean="0"/>
              <a:t> </a:t>
            </a:r>
            <a:endParaRPr lang="en-GB" b="1" dirty="0"/>
          </a:p>
        </p:txBody>
      </p:sp>
      <p:grpSp>
        <p:nvGrpSpPr>
          <p:cNvPr id="6" name="Group 5"/>
          <p:cNvGrpSpPr/>
          <p:nvPr/>
        </p:nvGrpSpPr>
        <p:grpSpPr>
          <a:xfrm>
            <a:off x="0" y="1268760"/>
            <a:ext cx="9144000" cy="5589240"/>
            <a:chOff x="0" y="1268760"/>
            <a:chExt cx="9144000" cy="5589240"/>
          </a:xfrm>
        </p:grpSpPr>
        <p:pic>
          <p:nvPicPr>
            <p:cNvPr id="4" name="Picture 2" descr="Inline images 1"/>
            <p:cNvPicPr>
              <a:picLocks noChangeAspect="1" noChangeArrowheads="1"/>
            </p:cNvPicPr>
            <p:nvPr/>
          </p:nvPicPr>
          <p:blipFill>
            <a:blip r:embed="rId2" cstate="print"/>
            <a:srcRect l="4522"/>
            <a:stretch>
              <a:fillRect/>
            </a:stretch>
          </p:blipFill>
          <p:spPr bwMode="auto">
            <a:xfrm>
              <a:off x="0" y="1268760"/>
              <a:ext cx="9144000" cy="55892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" name="TextBox 4"/>
            <p:cNvSpPr txBox="1"/>
            <p:nvPr/>
          </p:nvSpPr>
          <p:spPr>
            <a:xfrm rot="10800000" flipV="1">
              <a:off x="3848655" y="2458900"/>
              <a:ext cx="313898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dirty="0" smtClean="0">
                  <a:solidFill>
                    <a:schemeClr val="tx1"/>
                  </a:solidFill>
                </a:rPr>
                <a:t>(includes carbon tax) </a:t>
              </a:r>
              <a:endParaRPr lang="en-GB" sz="1400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44590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-29847"/>
            <a:ext cx="9144000" cy="484188"/>
          </a:xfrm>
        </p:spPr>
        <p:txBody>
          <a:bodyPr anchor="t">
            <a:normAutofit fontScale="90000"/>
          </a:bodyPr>
          <a:lstStyle/>
          <a:p>
            <a:pPr eaLnBrk="1" hangingPunct="1"/>
            <a:r>
              <a:rPr lang="pt-BR" dirty="0" smtClean="0"/>
              <a:t> </a:t>
            </a:r>
            <a:r>
              <a:rPr lang="pt-BR" b="1" dirty="0" smtClean="0">
                <a:solidFill>
                  <a:srgbClr val="00504E"/>
                </a:solidFill>
              </a:rPr>
              <a:t>Ranking de Produção de Energia Elétrica</a:t>
            </a:r>
          </a:p>
        </p:txBody>
      </p:sp>
      <p:grpSp>
        <p:nvGrpSpPr>
          <p:cNvPr id="12" name="Grupo 11"/>
          <p:cNvGrpSpPr/>
          <p:nvPr/>
        </p:nvGrpSpPr>
        <p:grpSpPr>
          <a:xfrm>
            <a:off x="1066800" y="762000"/>
            <a:ext cx="6768752" cy="3863980"/>
            <a:chOff x="1547664" y="1628800"/>
            <a:chExt cx="6768752" cy="3863980"/>
          </a:xfrm>
        </p:grpSpPr>
        <p:pic>
          <p:nvPicPr>
            <p:cNvPr id="13" name="Picture 5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90" t="3748" r="2325" b="6509"/>
            <a:stretch/>
          </p:blipFill>
          <p:spPr bwMode="auto">
            <a:xfrm>
              <a:off x="1547664" y="1628800"/>
              <a:ext cx="6768752" cy="38639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2" name="CaixaDeTexto 21"/>
            <p:cNvSpPr txBox="1"/>
            <p:nvPr/>
          </p:nvSpPr>
          <p:spPr>
            <a:xfrm>
              <a:off x="6701989" y="1629924"/>
              <a:ext cx="878702" cy="47705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pt-BR" sz="2500" b="1" dirty="0" smtClean="0"/>
                <a:t>2011</a:t>
              </a:r>
              <a:endParaRPr lang="pt-BR" sz="2500" b="1" dirty="0"/>
            </a:p>
          </p:txBody>
        </p:sp>
      </p:grpSp>
      <p:sp>
        <p:nvSpPr>
          <p:cNvPr id="21" name="Rectangle 3"/>
          <p:cNvSpPr txBox="1">
            <a:spLocks noChangeArrowheads="1"/>
          </p:cNvSpPr>
          <p:nvPr/>
        </p:nvSpPr>
        <p:spPr bwMode="auto">
          <a:xfrm>
            <a:off x="838200" y="4572000"/>
            <a:ext cx="7160333" cy="773383"/>
          </a:xfrm>
          <a:prstGeom prst="rect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algn="ctr" eaLnBrk="1" hangingPunct="1">
              <a:spcAft>
                <a:spcPct val="100000"/>
              </a:spcAft>
              <a:buNone/>
            </a:pPr>
            <a:r>
              <a:rPr lang="pt-BR" sz="2400" dirty="0" smtClean="0">
                <a:solidFill>
                  <a:srgbClr val="00504E"/>
                </a:solidFill>
              </a:rPr>
              <a:t>O Brasil é o 9º maior produtor de energia elétrica do mundo...</a:t>
            </a:r>
          </a:p>
        </p:txBody>
      </p:sp>
      <p:pic>
        <p:nvPicPr>
          <p:cNvPr id="8" name="Picture 7" descr="Screen Shot 2014-06-01 at 5.48.33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86400"/>
            <a:ext cx="9144000" cy="1371600"/>
          </a:xfrm>
          <a:prstGeom prst="rect">
            <a:avLst/>
          </a:prstGeom>
        </p:spPr>
      </p:pic>
      <p:pic>
        <p:nvPicPr>
          <p:cNvPr id="9" name="Picture 8" descr="http://www.walesinternationalconsortium.com/images/logo-cardiff.gif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48600" y="5562600"/>
            <a:ext cx="1109345" cy="1171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6553200" y="4191000"/>
            <a:ext cx="2590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FONTE: CEMIG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56618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TextBox 38"/>
          <p:cNvSpPr txBox="1"/>
          <p:nvPr/>
        </p:nvSpPr>
        <p:spPr>
          <a:xfrm>
            <a:off x="0" y="381000"/>
            <a:ext cx="9144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400" b="1" dirty="0" smtClean="0">
                <a:solidFill>
                  <a:srgbClr val="000000"/>
                </a:solidFill>
              </a:rPr>
              <a:t>E </a:t>
            </a:r>
            <a:r>
              <a:rPr lang="en-GB" sz="4400" b="1" dirty="0" err="1" smtClean="0">
                <a:solidFill>
                  <a:srgbClr val="000000"/>
                </a:solidFill>
              </a:rPr>
              <a:t>quanto</a:t>
            </a:r>
            <a:r>
              <a:rPr lang="en-GB" sz="4400" b="1" dirty="0" smtClean="0">
                <a:solidFill>
                  <a:srgbClr val="000000"/>
                </a:solidFill>
              </a:rPr>
              <a:t> </a:t>
            </a:r>
            <a:r>
              <a:rPr lang="en-GB" sz="4400" b="1" dirty="0" err="1" smtClean="0">
                <a:solidFill>
                  <a:srgbClr val="000000"/>
                </a:solidFill>
              </a:rPr>
              <a:t>ao</a:t>
            </a:r>
            <a:r>
              <a:rPr lang="en-GB" sz="4400" b="1" dirty="0" smtClean="0">
                <a:solidFill>
                  <a:srgbClr val="000000"/>
                </a:solidFill>
              </a:rPr>
              <a:t> </a:t>
            </a:r>
            <a:r>
              <a:rPr lang="en-GB" sz="4400" b="1" dirty="0" err="1" smtClean="0">
                <a:solidFill>
                  <a:srgbClr val="000000"/>
                </a:solidFill>
              </a:rPr>
              <a:t>meio-ambiente</a:t>
            </a:r>
            <a:r>
              <a:rPr lang="en-GB" sz="4400" b="1" dirty="0" smtClean="0">
                <a:solidFill>
                  <a:srgbClr val="000000"/>
                </a:solidFill>
              </a:rPr>
              <a:t>?</a:t>
            </a:r>
            <a:endParaRPr lang="en-GB" sz="4400" b="1" dirty="0">
              <a:solidFill>
                <a:srgbClr val="00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57200" y="1676400"/>
            <a:ext cx="7928072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 err="1" smtClean="0">
                <a:sym typeface="Wingdings" panose="05000000000000000000" pitchFamily="2" charset="2"/>
              </a:rPr>
              <a:t>Danos</a:t>
            </a:r>
            <a:r>
              <a:rPr lang="en-GB" sz="2400" b="1" dirty="0" smtClean="0">
                <a:sym typeface="Wingdings" panose="05000000000000000000" pitchFamily="2" charset="2"/>
              </a:rPr>
              <a:t> </a:t>
            </a:r>
            <a:r>
              <a:rPr lang="en-GB" sz="2400" b="1" dirty="0" err="1">
                <a:sym typeface="Wingdings" panose="05000000000000000000" pitchFamily="2" charset="2"/>
              </a:rPr>
              <a:t>devido</a:t>
            </a:r>
            <a:r>
              <a:rPr lang="en-GB" sz="2400" b="1" dirty="0">
                <a:sym typeface="Wingdings" panose="05000000000000000000" pitchFamily="2" charset="2"/>
              </a:rPr>
              <a:t> </a:t>
            </a:r>
            <a:r>
              <a:rPr lang="en-GB" sz="2400" b="1" dirty="0" err="1" smtClean="0">
                <a:sym typeface="Wingdings" panose="05000000000000000000" pitchFamily="2" charset="2"/>
              </a:rPr>
              <a:t>à</a:t>
            </a:r>
            <a:r>
              <a:rPr lang="en-GB" sz="2400" b="1" dirty="0" smtClean="0">
                <a:sym typeface="Wingdings" panose="05000000000000000000" pitchFamily="2" charset="2"/>
              </a:rPr>
              <a:t> </a:t>
            </a:r>
            <a:r>
              <a:rPr lang="en-GB" sz="2400" b="1" dirty="0" err="1">
                <a:sym typeface="Wingdings" panose="05000000000000000000" pitchFamily="2" charset="2"/>
              </a:rPr>
              <a:t>lâmina</a:t>
            </a:r>
            <a:r>
              <a:rPr lang="en-GB" sz="2400" b="1" dirty="0">
                <a:sym typeface="Wingdings" panose="05000000000000000000" pitchFamily="2" charset="2"/>
              </a:rPr>
              <a:t> </a:t>
            </a:r>
            <a:r>
              <a:rPr lang="en-GB" sz="2400" b="1" dirty="0" err="1">
                <a:sym typeface="Wingdings" panose="05000000000000000000" pitchFamily="2" charset="2"/>
              </a:rPr>
              <a:t>em</a:t>
            </a:r>
            <a:r>
              <a:rPr lang="en-GB" sz="2400" b="1" dirty="0">
                <a:sym typeface="Wingdings" panose="05000000000000000000" pitchFamily="2" charset="2"/>
              </a:rPr>
              <a:t> </a:t>
            </a:r>
            <a:r>
              <a:rPr lang="en-GB" sz="2400" b="1" dirty="0" err="1">
                <a:sym typeface="Wingdings" panose="05000000000000000000" pitchFamily="2" charset="2"/>
              </a:rPr>
              <a:t>peixes</a:t>
            </a:r>
            <a:r>
              <a:rPr lang="en-GB" sz="2400" b="1" dirty="0">
                <a:sym typeface="Wingdings" panose="05000000000000000000" pitchFamily="2" charset="2"/>
              </a:rPr>
              <a:t>, </a:t>
            </a:r>
            <a:r>
              <a:rPr lang="en-GB" sz="2400" b="1" dirty="0" err="1">
                <a:sym typeface="Wingdings" panose="05000000000000000000" pitchFamily="2" charset="2"/>
              </a:rPr>
              <a:t>botos</a:t>
            </a:r>
            <a:r>
              <a:rPr lang="en-GB" sz="2400" b="1" dirty="0">
                <a:sym typeface="Wingdings" panose="05000000000000000000" pitchFamily="2" charset="2"/>
              </a:rPr>
              <a:t> e </a:t>
            </a:r>
            <a:r>
              <a:rPr lang="en-GB" sz="2400" b="1" dirty="0" err="1">
                <a:sym typeface="Wingdings" panose="05000000000000000000" pitchFamily="2" charset="2"/>
              </a:rPr>
              <a:t>mamíferos</a:t>
            </a:r>
            <a:r>
              <a:rPr lang="en-GB" sz="2400" b="1" dirty="0">
                <a:sym typeface="Wingdings" panose="05000000000000000000" pitchFamily="2" charset="2"/>
              </a:rPr>
              <a:t> </a:t>
            </a:r>
            <a:endParaRPr lang="en-GB" sz="2400" b="1" dirty="0" smtClean="0">
              <a:sym typeface="Wingdings" panose="05000000000000000000" pitchFamily="2" charset="2"/>
            </a:endParaRPr>
          </a:p>
          <a:p>
            <a:endParaRPr lang="en-GB" sz="2400" b="1" dirty="0">
              <a:sym typeface="Wingdings" panose="05000000000000000000" pitchFamily="2" charset="2"/>
            </a:endParaRPr>
          </a:p>
          <a:p>
            <a:r>
              <a:rPr lang="en-GB" sz="2400" b="1" dirty="0" err="1">
                <a:sym typeface="Wingdings" panose="05000000000000000000" pitchFamily="2" charset="2"/>
              </a:rPr>
              <a:t>Ruído</a:t>
            </a:r>
            <a:r>
              <a:rPr lang="en-GB" sz="2400" b="1" dirty="0">
                <a:sym typeface="Wingdings" panose="05000000000000000000" pitchFamily="2" charset="2"/>
              </a:rPr>
              <a:t> </a:t>
            </a:r>
            <a:r>
              <a:rPr lang="en-GB" sz="2400" b="1" dirty="0" err="1">
                <a:sym typeface="Wingdings" panose="05000000000000000000" pitchFamily="2" charset="2"/>
              </a:rPr>
              <a:t>operacional</a:t>
            </a:r>
            <a:r>
              <a:rPr lang="en-GB" sz="2400" b="1" dirty="0">
                <a:sym typeface="Wingdings" panose="05000000000000000000" pitchFamily="2" charset="2"/>
              </a:rPr>
              <a:t> e </a:t>
            </a:r>
            <a:r>
              <a:rPr lang="en-GB" sz="2400" b="1" dirty="0" err="1">
                <a:sym typeface="Wingdings" panose="05000000000000000000" pitchFamily="2" charset="2"/>
              </a:rPr>
              <a:t>deslocamento</a:t>
            </a:r>
            <a:r>
              <a:rPr lang="en-GB" sz="2400" b="1" dirty="0">
                <a:sym typeface="Wingdings" panose="05000000000000000000" pitchFamily="2" charset="2"/>
              </a:rPr>
              <a:t> de </a:t>
            </a:r>
            <a:r>
              <a:rPr lang="en-GB" sz="2400" b="1" dirty="0" err="1">
                <a:sym typeface="Wingdings" panose="05000000000000000000" pitchFamily="2" charset="2"/>
              </a:rPr>
              <a:t>peixes</a:t>
            </a:r>
            <a:r>
              <a:rPr lang="en-GB" sz="2400" b="1" dirty="0">
                <a:sym typeface="Wingdings" panose="05000000000000000000" pitchFamily="2" charset="2"/>
              </a:rPr>
              <a:t> </a:t>
            </a:r>
            <a:r>
              <a:rPr lang="en-GB" sz="2400" b="1" dirty="0" err="1">
                <a:sym typeface="Wingdings" panose="05000000000000000000" pitchFamily="2" charset="2"/>
              </a:rPr>
              <a:t>etc</a:t>
            </a:r>
            <a:r>
              <a:rPr lang="en-GB" sz="2400" b="1" dirty="0">
                <a:sym typeface="Wingdings" panose="05000000000000000000" pitchFamily="2" charset="2"/>
              </a:rPr>
              <a:t> </a:t>
            </a:r>
            <a:endParaRPr lang="en-GB" sz="2400" b="1" dirty="0" smtClean="0">
              <a:sym typeface="Wingdings" panose="05000000000000000000" pitchFamily="2" charset="2"/>
            </a:endParaRPr>
          </a:p>
          <a:p>
            <a:endParaRPr lang="en-GB" sz="2400" b="1" dirty="0">
              <a:sym typeface="Wingdings" panose="05000000000000000000" pitchFamily="2" charset="2"/>
            </a:endParaRPr>
          </a:p>
          <a:p>
            <a:r>
              <a:rPr lang="en-GB" sz="2400" b="1" dirty="0" err="1">
                <a:sym typeface="Wingdings" panose="05000000000000000000" pitchFamily="2" charset="2"/>
              </a:rPr>
              <a:t>Perturbação</a:t>
            </a:r>
            <a:r>
              <a:rPr lang="en-GB" sz="2400" b="1" dirty="0">
                <a:sym typeface="Wingdings" panose="05000000000000000000" pitchFamily="2" charset="2"/>
              </a:rPr>
              <a:t> de campo </a:t>
            </a:r>
            <a:r>
              <a:rPr lang="en-GB" sz="2400" b="1" dirty="0" err="1" smtClean="0">
                <a:sym typeface="Wingdings" panose="05000000000000000000" pitchFamily="2" charset="2"/>
              </a:rPr>
              <a:t>eletromagnético</a:t>
            </a:r>
            <a:endParaRPr lang="en-GB" sz="2400" b="1" dirty="0" smtClean="0">
              <a:sym typeface="Wingdings" panose="05000000000000000000" pitchFamily="2" charset="2"/>
            </a:endParaRPr>
          </a:p>
          <a:p>
            <a:endParaRPr lang="en-GB" sz="2400" b="1" dirty="0">
              <a:sym typeface="Wingdings" panose="05000000000000000000" pitchFamily="2" charset="2"/>
            </a:endParaRPr>
          </a:p>
          <a:p>
            <a:r>
              <a:rPr lang="en-GB" sz="2400" b="1" dirty="0">
                <a:sym typeface="Wingdings" panose="05000000000000000000" pitchFamily="2" charset="2"/>
              </a:rPr>
              <a:t>Habitat </a:t>
            </a:r>
            <a:r>
              <a:rPr lang="en-GB" sz="2400" b="1" dirty="0" err="1">
                <a:sym typeface="Wingdings" panose="05000000000000000000" pitchFamily="2" charset="2"/>
              </a:rPr>
              <a:t>alteração</a:t>
            </a:r>
            <a:r>
              <a:rPr lang="en-GB" sz="2400" b="1" dirty="0">
                <a:sym typeface="Wingdings" panose="05000000000000000000" pitchFamily="2" charset="2"/>
              </a:rPr>
              <a:t> dos </a:t>
            </a:r>
            <a:r>
              <a:rPr lang="en-GB" sz="2400" b="1" dirty="0" err="1">
                <a:sym typeface="Wingdings" panose="05000000000000000000" pitchFamily="2" charset="2"/>
              </a:rPr>
              <a:t>pássaros</a:t>
            </a:r>
            <a:r>
              <a:rPr lang="en-GB" sz="2400" b="1" dirty="0">
                <a:sym typeface="Wingdings" panose="05000000000000000000" pitchFamily="2" charset="2"/>
              </a:rPr>
              <a:t> e as </a:t>
            </a:r>
            <a:r>
              <a:rPr lang="en-GB" sz="2400" b="1" dirty="0" err="1">
                <a:sym typeface="Wingdings" panose="05000000000000000000" pitchFamily="2" charset="2"/>
              </a:rPr>
              <a:t>comunidades</a:t>
            </a:r>
            <a:r>
              <a:rPr lang="en-GB" sz="2400" b="1" dirty="0">
                <a:sym typeface="Wingdings" panose="05000000000000000000" pitchFamily="2" charset="2"/>
              </a:rPr>
              <a:t> </a:t>
            </a:r>
            <a:r>
              <a:rPr lang="en-GB" sz="2400" b="1" dirty="0" err="1">
                <a:sym typeface="Wingdings" panose="05000000000000000000" pitchFamily="2" charset="2"/>
              </a:rPr>
              <a:t>bentónicas</a:t>
            </a:r>
            <a:endParaRPr lang="en-GB" sz="2400" b="1" dirty="0" smtClean="0">
              <a:sym typeface="Wingdings" panose="05000000000000000000" pitchFamily="2" charset="2"/>
            </a:endParaRPr>
          </a:p>
        </p:txBody>
      </p:sp>
      <p:pic>
        <p:nvPicPr>
          <p:cNvPr id="4" name="Picture 3" descr="Screen Shot 2014-06-01 at 5.48.33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86400"/>
            <a:ext cx="9144000" cy="1371600"/>
          </a:xfrm>
          <a:prstGeom prst="rect">
            <a:avLst/>
          </a:prstGeom>
        </p:spPr>
      </p:pic>
      <p:pic>
        <p:nvPicPr>
          <p:cNvPr id="5" name="Picture 4" descr="http://www.walesinternationalconsortium.com/images/logo-cardiff.gif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924800" y="5562600"/>
            <a:ext cx="1109345" cy="1171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7774225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8600" y="838200"/>
            <a:ext cx="8915400" cy="51398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/>
              <a:t>Energia</a:t>
            </a:r>
            <a:r>
              <a:rPr lang="en-US" sz="2400" b="1" dirty="0"/>
              <a:t> </a:t>
            </a:r>
            <a:r>
              <a:rPr lang="en-US" sz="2400" b="1" dirty="0" err="1"/>
              <a:t>hidrocinética</a:t>
            </a:r>
            <a:r>
              <a:rPr lang="en-US" sz="2400" b="1" dirty="0"/>
              <a:t> </a:t>
            </a:r>
            <a:r>
              <a:rPr lang="en-US" sz="2400" b="1" dirty="0" smtClean="0"/>
              <a:t>Mares </a:t>
            </a:r>
            <a:r>
              <a:rPr lang="en-US" sz="2400" b="1" dirty="0"/>
              <a:t>/ </a:t>
            </a:r>
            <a:r>
              <a:rPr lang="en-US" sz="2400" b="1" dirty="0" err="1" smtClean="0"/>
              <a:t>Marinha</a:t>
            </a:r>
            <a:r>
              <a:rPr lang="en-US" sz="2400" b="1" dirty="0" smtClean="0"/>
              <a:t> </a:t>
            </a:r>
            <a:r>
              <a:rPr lang="en-US" sz="2400" b="1" dirty="0" err="1"/>
              <a:t>é</a:t>
            </a:r>
            <a:r>
              <a:rPr lang="en-US" sz="2400" b="1" dirty="0"/>
              <a:t> </a:t>
            </a:r>
            <a:r>
              <a:rPr lang="en-US" sz="2400" b="1" dirty="0" err="1" smtClean="0"/>
              <a:t>uma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fonte</a:t>
            </a:r>
            <a:r>
              <a:rPr lang="en-US" sz="2400" b="1" dirty="0" smtClean="0"/>
              <a:t> </a:t>
            </a:r>
            <a:r>
              <a:rPr lang="en-US" sz="2400" b="1" dirty="0"/>
              <a:t>100% </a:t>
            </a:r>
            <a:r>
              <a:rPr lang="en-US" sz="2400" b="1" dirty="0" err="1" smtClean="0"/>
              <a:t>previsível</a:t>
            </a:r>
            <a:r>
              <a:rPr lang="en-US" sz="2400" b="1" dirty="0" smtClean="0"/>
              <a:t> </a:t>
            </a:r>
            <a:r>
              <a:rPr lang="en-US" sz="2400" b="1" dirty="0"/>
              <a:t>de </a:t>
            </a:r>
            <a:r>
              <a:rPr lang="en-US" sz="2400" b="1" dirty="0" err="1"/>
              <a:t>energia</a:t>
            </a:r>
            <a:r>
              <a:rPr lang="en-US" sz="2400" b="1" dirty="0"/>
              <a:t> </a:t>
            </a:r>
            <a:r>
              <a:rPr lang="en-US" sz="2400" b="1" dirty="0" err="1"/>
              <a:t>renovável</a:t>
            </a:r>
            <a:r>
              <a:rPr lang="en-US" sz="2400" b="1" dirty="0"/>
              <a:t> </a:t>
            </a:r>
          </a:p>
          <a:p>
            <a:r>
              <a:rPr lang="en-US" sz="2400" b="1" dirty="0"/>
              <a:t>No </a:t>
            </a:r>
            <a:r>
              <a:rPr lang="en-US" sz="2400" b="1" dirty="0" err="1"/>
              <a:t>entanto</a:t>
            </a:r>
            <a:r>
              <a:rPr lang="en-US" sz="2400" b="1" dirty="0"/>
              <a:t>: </a:t>
            </a:r>
          </a:p>
          <a:p>
            <a:r>
              <a:rPr lang="en-US" sz="2400" b="1" dirty="0" err="1"/>
              <a:t>Jovem</a:t>
            </a:r>
            <a:r>
              <a:rPr lang="en-US" sz="2400" b="1" dirty="0"/>
              <a:t> </a:t>
            </a:r>
            <a:r>
              <a:rPr lang="en-US" sz="2400" b="1" dirty="0" err="1"/>
              <a:t>indústria</a:t>
            </a:r>
            <a:r>
              <a:rPr lang="en-US" sz="2400" b="1" dirty="0"/>
              <a:t> </a:t>
            </a:r>
            <a:r>
              <a:rPr lang="en-US" sz="2400" b="1" dirty="0" smtClean="0"/>
              <a:t>(25 </a:t>
            </a:r>
            <a:r>
              <a:rPr lang="en-US" sz="2400" b="1" dirty="0" err="1" smtClean="0"/>
              <a:t>anos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mais</a:t>
            </a:r>
            <a:r>
              <a:rPr lang="en-US" sz="2400" b="1" dirty="0" smtClean="0"/>
              <a:t> nova </a:t>
            </a:r>
            <a:r>
              <a:rPr lang="en-US" sz="2400" b="1" dirty="0" err="1" smtClean="0"/>
              <a:t>que</a:t>
            </a:r>
            <a:r>
              <a:rPr lang="en-US" sz="2400" b="1" dirty="0" smtClean="0"/>
              <a:t> a </a:t>
            </a:r>
            <a:r>
              <a:rPr lang="en-US" sz="2400" b="1" dirty="0" err="1" smtClean="0"/>
              <a:t>industria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eolica</a:t>
            </a:r>
            <a:r>
              <a:rPr lang="en-US" sz="2400" b="1" dirty="0" smtClean="0"/>
              <a:t>) </a:t>
            </a:r>
            <a:r>
              <a:rPr lang="en-US" sz="2400" b="1" dirty="0" err="1" smtClean="0"/>
              <a:t>enfrenta</a:t>
            </a:r>
            <a:r>
              <a:rPr lang="en-US" sz="2400" b="1" dirty="0" smtClean="0"/>
              <a:t> </a:t>
            </a:r>
            <a:r>
              <a:rPr lang="en-US" sz="2400" b="1" dirty="0" err="1"/>
              <a:t>enormes</a:t>
            </a:r>
            <a:r>
              <a:rPr lang="en-US" sz="2400" b="1" dirty="0"/>
              <a:t> </a:t>
            </a:r>
            <a:r>
              <a:rPr lang="en-US" sz="2400" b="1" dirty="0" err="1"/>
              <a:t>desafios</a:t>
            </a:r>
            <a:r>
              <a:rPr lang="en-US" sz="2400" b="1" dirty="0"/>
              <a:t>, </a:t>
            </a:r>
          </a:p>
          <a:p>
            <a:pPr marL="285750" indent="-285750">
              <a:buFont typeface="Arial"/>
              <a:buChar char="•"/>
            </a:pPr>
            <a:r>
              <a:rPr lang="en-US" sz="2400" b="1" dirty="0" err="1" smtClean="0"/>
              <a:t>ambiente</a:t>
            </a:r>
            <a:r>
              <a:rPr lang="en-US" sz="2400" b="1" dirty="0" smtClean="0"/>
              <a:t> de </a:t>
            </a:r>
            <a:r>
              <a:rPr lang="en-US" sz="2400" b="1" dirty="0" err="1"/>
              <a:t>operação</a:t>
            </a:r>
            <a:r>
              <a:rPr lang="en-US" sz="2400" b="1" dirty="0" smtClean="0"/>
              <a:t> </a:t>
            </a:r>
            <a:r>
              <a:rPr lang="en-US" sz="2400" b="1" dirty="0" err="1"/>
              <a:t>especialmente</a:t>
            </a:r>
            <a:r>
              <a:rPr lang="en-US" sz="2400" b="1" dirty="0"/>
              <a:t> </a:t>
            </a:r>
            <a:r>
              <a:rPr lang="en-US" sz="2400" b="1" dirty="0" err="1" smtClean="0"/>
              <a:t>hostil</a:t>
            </a:r>
            <a:r>
              <a:rPr lang="en-US" sz="2400" b="1" dirty="0" smtClean="0"/>
              <a:t> </a:t>
            </a:r>
          </a:p>
          <a:p>
            <a:pPr marL="285750" indent="-285750">
              <a:buFont typeface="Arial"/>
              <a:buChar char="•"/>
            </a:pPr>
            <a:endParaRPr lang="en-US" sz="2400" b="1" dirty="0"/>
          </a:p>
          <a:p>
            <a:pPr marL="342900" indent="-342900">
              <a:buFontTx/>
              <a:buChar char="•"/>
            </a:pPr>
            <a:r>
              <a:rPr lang="en-US" sz="2400" b="1" dirty="0" err="1" smtClean="0"/>
              <a:t>Futuro</a:t>
            </a:r>
            <a:r>
              <a:rPr lang="en-US" sz="2400" b="1" dirty="0" smtClean="0"/>
              <a:t>  da </a:t>
            </a:r>
            <a:r>
              <a:rPr lang="en-US" sz="2400" b="1" dirty="0" err="1" smtClean="0"/>
              <a:t>energia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hidrocinética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Marinha</a:t>
            </a:r>
            <a:r>
              <a:rPr lang="en-US" sz="2400" b="1" dirty="0" smtClean="0"/>
              <a:t>:</a:t>
            </a:r>
          </a:p>
          <a:p>
            <a:pPr marL="342900" indent="-342900">
              <a:buFontTx/>
              <a:buChar char="•"/>
            </a:pPr>
            <a:endParaRPr lang="en-US" sz="2400" b="1" dirty="0"/>
          </a:p>
          <a:p>
            <a:pPr algn="ctr"/>
            <a:r>
              <a:rPr lang="en-US" sz="4000" b="1" dirty="0" err="1" smtClean="0">
                <a:solidFill>
                  <a:srgbClr val="0000FF"/>
                </a:solidFill>
              </a:rPr>
              <a:t>Parece</a:t>
            </a:r>
            <a:r>
              <a:rPr lang="en-US" sz="4000" b="1" dirty="0" smtClean="0">
                <a:solidFill>
                  <a:srgbClr val="0000FF"/>
                </a:solidFill>
              </a:rPr>
              <a:t> </a:t>
            </a:r>
            <a:r>
              <a:rPr lang="en-US" sz="4000" b="1" dirty="0" err="1" smtClean="0">
                <a:solidFill>
                  <a:srgbClr val="0000FF"/>
                </a:solidFill>
              </a:rPr>
              <a:t>brilhante</a:t>
            </a:r>
            <a:r>
              <a:rPr lang="en-US" sz="4000" b="1" dirty="0" smtClean="0">
                <a:solidFill>
                  <a:srgbClr val="0000FF"/>
                </a:solidFill>
              </a:rPr>
              <a:t>!!! </a:t>
            </a:r>
            <a:endParaRPr lang="en-US" sz="4000" b="1" dirty="0" smtClean="0">
              <a:solidFill>
                <a:srgbClr val="0000FF"/>
              </a:solidFill>
            </a:endParaRPr>
          </a:p>
          <a:p>
            <a:pPr algn="ctr"/>
            <a:endParaRPr lang="en-US" sz="2400" b="1" dirty="0"/>
          </a:p>
          <a:p>
            <a:r>
              <a:rPr lang="en-US" sz="2400" b="1" dirty="0"/>
              <a:t>As </a:t>
            </a:r>
            <a:r>
              <a:rPr lang="en-US" sz="2400" b="1" dirty="0" err="1"/>
              <a:t>melhorias</a:t>
            </a:r>
            <a:r>
              <a:rPr lang="en-US" sz="2400" b="1" dirty="0"/>
              <a:t> </a:t>
            </a:r>
            <a:r>
              <a:rPr lang="en-US" sz="2400" b="1" dirty="0" err="1"/>
              <a:t>são</a:t>
            </a:r>
            <a:r>
              <a:rPr lang="en-US" sz="2400" b="1" dirty="0"/>
              <a:t> </a:t>
            </a:r>
            <a:r>
              <a:rPr lang="en-US" sz="2400" b="1" dirty="0" err="1"/>
              <a:t>necessárias</a:t>
            </a:r>
            <a:r>
              <a:rPr lang="en-US" sz="2400" b="1" dirty="0"/>
              <a:t> e </a:t>
            </a:r>
            <a:r>
              <a:rPr lang="en-US" sz="2400" b="1" dirty="0" err="1" smtClean="0"/>
              <a:t>estao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em</a:t>
            </a:r>
            <a:r>
              <a:rPr lang="en-US" sz="2400" b="1" dirty="0" smtClean="0"/>
              <a:t> </a:t>
            </a:r>
            <a:r>
              <a:rPr lang="en-US" sz="2400" b="1" dirty="0" err="1"/>
              <a:t>andamento</a:t>
            </a:r>
            <a:r>
              <a:rPr lang="en-US" sz="2400" b="1" dirty="0"/>
              <a:t> </a:t>
            </a:r>
            <a:r>
              <a:rPr lang="en-US" sz="2400" b="1" dirty="0" smtClean="0"/>
              <a:t>…</a:t>
            </a:r>
            <a:endParaRPr lang="en-US" sz="2400" b="1" dirty="0"/>
          </a:p>
          <a:p>
            <a:endParaRPr lang="en-US" sz="2400" dirty="0"/>
          </a:p>
        </p:txBody>
      </p:sp>
      <p:sp>
        <p:nvSpPr>
          <p:cNvPr id="3" name="TextBox 2"/>
          <p:cNvSpPr txBox="1"/>
          <p:nvPr/>
        </p:nvSpPr>
        <p:spPr>
          <a:xfrm>
            <a:off x="152400" y="152400"/>
            <a:ext cx="3352800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0000FF"/>
                </a:solidFill>
                <a:cs typeface="Arial Rounded MT Bold"/>
              </a:rPr>
              <a:t>CONCLUINDO</a:t>
            </a:r>
            <a:endParaRPr lang="en-US" sz="4000" b="1" dirty="0">
              <a:solidFill>
                <a:srgbClr val="0000FF"/>
              </a:solidFill>
              <a:cs typeface="Arial Rounded MT Bold"/>
            </a:endParaRPr>
          </a:p>
        </p:txBody>
      </p:sp>
      <p:pic>
        <p:nvPicPr>
          <p:cNvPr id="5" name="Picture 4" descr="Screen Shot 2014-06-01 at 5.48.33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86400"/>
            <a:ext cx="9144000" cy="1371600"/>
          </a:xfrm>
          <a:prstGeom prst="rect">
            <a:avLst/>
          </a:prstGeom>
        </p:spPr>
      </p:pic>
      <p:pic>
        <p:nvPicPr>
          <p:cNvPr id="6" name="Picture 5" descr="http://www.walesinternationalconsortium.com/images/logo-cardiff.gif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924800" y="5562600"/>
            <a:ext cx="1109345" cy="1171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2638258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3" name="Text Box 4"/>
          <p:cNvSpPr txBox="1">
            <a:spLocks noChangeArrowheads="1"/>
          </p:cNvSpPr>
          <p:nvPr/>
        </p:nvSpPr>
        <p:spPr bwMode="auto">
          <a:xfrm>
            <a:off x="952501" y="419288"/>
            <a:ext cx="7572374" cy="313996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57150" algn="ctr">
            <a:solidFill>
              <a:srgbClr val="BBE0E3"/>
            </a:solidFill>
            <a:miter lim="800000"/>
            <a:headEnd/>
            <a:tailEnd/>
          </a:ln>
        </p:spPr>
        <p:txBody>
          <a:bodyPr wrap="square" lIns="92075" tIns="46038" rIns="92075" bIns="46038">
            <a:spAutoFit/>
          </a:bodyPr>
          <a:lstStyle/>
          <a:p>
            <a:pPr algn="ctr">
              <a:spcBef>
                <a:spcPts val="300"/>
              </a:spcBef>
              <a:spcAft>
                <a:spcPts val="300"/>
              </a:spcAft>
              <a:buClr>
                <a:srgbClr val="FFFF00"/>
              </a:buClr>
              <a:buFont typeface="Symbol" pitchFamily="18" charset="2"/>
              <a:buNone/>
            </a:pPr>
            <a:r>
              <a:rPr lang="en-GB" sz="2400" b="1" u="sng" dirty="0" err="1" smtClean="0">
                <a:solidFill>
                  <a:srgbClr val="000000"/>
                </a:solidFill>
              </a:rPr>
              <a:t>Agradecimentos</a:t>
            </a:r>
            <a:r>
              <a:rPr lang="en-GB" sz="2400" b="1" u="sng" dirty="0" smtClean="0">
                <a:solidFill>
                  <a:srgbClr val="000000"/>
                </a:solidFill>
              </a:rPr>
              <a:t> </a:t>
            </a:r>
          </a:p>
          <a:p>
            <a:pPr algn="ctr">
              <a:spcBef>
                <a:spcPts val="300"/>
              </a:spcBef>
              <a:spcAft>
                <a:spcPts val="300"/>
              </a:spcAft>
              <a:buClr>
                <a:srgbClr val="FFFF00"/>
              </a:buClr>
            </a:pPr>
            <a:r>
              <a:rPr lang="en-GB" sz="2400" b="1" dirty="0" smtClean="0">
                <a:solidFill>
                  <a:srgbClr val="000000"/>
                </a:solidFill>
              </a:rPr>
              <a:t>FEAM </a:t>
            </a:r>
          </a:p>
          <a:p>
            <a:pPr algn="ctr">
              <a:spcBef>
                <a:spcPts val="300"/>
              </a:spcBef>
              <a:spcAft>
                <a:spcPts val="300"/>
              </a:spcAft>
              <a:buClr>
                <a:srgbClr val="FFFF00"/>
              </a:buClr>
              <a:buFont typeface="Symbol" pitchFamily="18" charset="2"/>
              <a:buNone/>
            </a:pPr>
            <a:r>
              <a:rPr lang="en-GB" sz="2400" b="1" dirty="0" err="1" smtClean="0">
                <a:solidFill>
                  <a:srgbClr val="000000"/>
                </a:solidFill>
              </a:rPr>
              <a:t>Dr.</a:t>
            </a:r>
            <a:r>
              <a:rPr lang="en-GB" sz="2400" b="1" dirty="0" smtClean="0">
                <a:solidFill>
                  <a:srgbClr val="000000"/>
                </a:solidFill>
              </a:rPr>
              <a:t> Marcelo de Deus - CEMIG</a:t>
            </a:r>
            <a:endParaRPr lang="en-GB" sz="2400" b="1" dirty="0">
              <a:solidFill>
                <a:srgbClr val="000000"/>
              </a:solidFill>
            </a:endParaRPr>
          </a:p>
          <a:p>
            <a:pPr algn="ctr">
              <a:spcBef>
                <a:spcPts val="300"/>
              </a:spcBef>
              <a:spcAft>
                <a:spcPts val="300"/>
              </a:spcAft>
              <a:buClr>
                <a:srgbClr val="FFFF00"/>
              </a:buClr>
              <a:buFont typeface="Symbol" pitchFamily="18" charset="2"/>
              <a:buNone/>
            </a:pPr>
            <a:r>
              <a:rPr lang="en-GB" sz="2400" b="1" dirty="0" smtClean="0">
                <a:solidFill>
                  <a:srgbClr val="000000"/>
                </a:solidFill>
              </a:rPr>
              <a:t>Professor Roger A. Falconer- Cardiff University</a:t>
            </a:r>
          </a:p>
          <a:p>
            <a:pPr algn="ctr">
              <a:spcBef>
                <a:spcPts val="300"/>
              </a:spcBef>
              <a:spcAft>
                <a:spcPts val="300"/>
              </a:spcAft>
              <a:buClr>
                <a:srgbClr val="FFFF00"/>
              </a:buClr>
              <a:buFont typeface="Symbol" pitchFamily="18" charset="2"/>
              <a:buNone/>
            </a:pPr>
            <a:r>
              <a:rPr lang="en-GB" sz="2400" b="1" dirty="0" smtClean="0">
                <a:solidFill>
                  <a:srgbClr val="000000"/>
                </a:solidFill>
              </a:rPr>
              <a:t>Professor Thorsten </a:t>
            </a:r>
            <a:r>
              <a:rPr lang="en-GB" sz="2400" b="1" dirty="0" err="1" smtClean="0">
                <a:solidFill>
                  <a:srgbClr val="000000"/>
                </a:solidFill>
              </a:rPr>
              <a:t>Stoesser</a:t>
            </a:r>
            <a:r>
              <a:rPr lang="en-GB" sz="2400" b="1" dirty="0" smtClean="0">
                <a:solidFill>
                  <a:srgbClr val="000000"/>
                </a:solidFill>
              </a:rPr>
              <a:t> – Cardiff University</a:t>
            </a:r>
          </a:p>
          <a:p>
            <a:pPr algn="ctr">
              <a:spcBef>
                <a:spcPts val="300"/>
              </a:spcBef>
              <a:spcAft>
                <a:spcPts val="300"/>
              </a:spcAft>
              <a:buClr>
                <a:srgbClr val="FFFF00"/>
              </a:buClr>
              <a:buFont typeface="Symbol" pitchFamily="18" charset="2"/>
              <a:buNone/>
            </a:pPr>
            <a:r>
              <a:rPr lang="en-GB" sz="2400" b="1" dirty="0" err="1" smtClean="0">
                <a:solidFill>
                  <a:srgbClr val="000000"/>
                </a:solidFill>
              </a:rPr>
              <a:t>Dr.</a:t>
            </a:r>
            <a:r>
              <a:rPr lang="en-GB" sz="2400" b="1" dirty="0" smtClean="0">
                <a:solidFill>
                  <a:srgbClr val="000000"/>
                </a:solidFill>
              </a:rPr>
              <a:t> Kevin Haas – Georgia Tech</a:t>
            </a:r>
          </a:p>
          <a:p>
            <a:pPr algn="ctr">
              <a:spcBef>
                <a:spcPts val="300"/>
              </a:spcBef>
              <a:spcAft>
                <a:spcPts val="300"/>
              </a:spcAft>
              <a:buClr>
                <a:srgbClr val="FFFF00"/>
              </a:buClr>
              <a:buFont typeface="Symbol" pitchFamily="18" charset="2"/>
              <a:buNone/>
            </a:pPr>
            <a:r>
              <a:rPr lang="en-GB" sz="2400" b="1" dirty="0" smtClean="0">
                <a:solidFill>
                  <a:srgbClr val="000000"/>
                </a:solidFill>
              </a:rPr>
              <a:t>Patrick Lewis – Repetitive Energy - UK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524000" y="4038600"/>
            <a:ext cx="6629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solidFill>
                  <a:srgbClr val="FF0000"/>
                </a:solidFill>
              </a:rPr>
              <a:t>OBRIGADA!</a:t>
            </a:r>
            <a:endParaRPr lang="en-US" sz="4400" b="1" dirty="0">
              <a:solidFill>
                <a:srgbClr val="FF0000"/>
              </a:solidFill>
            </a:endParaRPr>
          </a:p>
        </p:txBody>
      </p:sp>
      <p:pic>
        <p:nvPicPr>
          <p:cNvPr id="4" name="Picture 3" descr="Screen Shot 2014-06-01 at 5.48.33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86400"/>
            <a:ext cx="9144000" cy="1371600"/>
          </a:xfrm>
          <a:prstGeom prst="rect">
            <a:avLst/>
          </a:prstGeom>
        </p:spPr>
      </p:pic>
      <p:pic>
        <p:nvPicPr>
          <p:cNvPr id="5" name="Picture 4" descr="http://www.walesinternationalconsortium.com/images/logo-cardiff.gif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924800" y="5562600"/>
            <a:ext cx="1109345" cy="1171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6466070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19200" y="2209800"/>
            <a:ext cx="6629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solidFill>
                  <a:srgbClr val="FF0000"/>
                </a:solidFill>
              </a:rPr>
              <a:t>CURIOSIDADES</a:t>
            </a:r>
            <a:endParaRPr lang="en-US" sz="4400" b="1" dirty="0">
              <a:solidFill>
                <a:srgbClr val="FF0000"/>
              </a:solidFill>
            </a:endParaRPr>
          </a:p>
        </p:txBody>
      </p:sp>
      <p:pic>
        <p:nvPicPr>
          <p:cNvPr id="4" name="Picture 3" descr="Screen Shot 2014-06-01 at 5.48.33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86400"/>
            <a:ext cx="9144000" cy="1371600"/>
          </a:xfrm>
          <a:prstGeom prst="rect">
            <a:avLst/>
          </a:prstGeom>
        </p:spPr>
      </p:pic>
      <p:pic>
        <p:nvPicPr>
          <p:cNvPr id="5" name="Picture 4" descr="http://www.walesinternationalconsortium.com/images/logo-cardiff.gif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924800" y="5562600"/>
            <a:ext cx="1109345" cy="1171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0899638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TextBox 38"/>
          <p:cNvSpPr txBox="1"/>
          <p:nvPr/>
        </p:nvSpPr>
        <p:spPr>
          <a:xfrm>
            <a:off x="206720" y="410761"/>
            <a:ext cx="326025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4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Technologies</a:t>
            </a:r>
            <a:endParaRPr lang="en-GB" sz="4400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" name="AutoShape 2" descr="data:image/jpeg;base64,/9j/4AAQSkZJRgABAQAAAQABAAD/2wCEAAkGBhAQEA8QEA8UDxAPEA8QDRAPEA8PDw8PFRAVFBQQFBQXHCYeFxkjGRQUHy8gIycpLCwsFR4xNTAqNSYrLCkBCQoKDgwOFA8PFykcHBgpKSkpKSkpKSwsKSkpLCkpKSkpKSkpLCksLCkpKSksLCkpKSkpKSksKSksKSkpLCkpKf/AABEIAQcAwAMBIgACEQEDEQH/xAAbAAABBQEBAAAAAAAAAAAAAAAAAQIDBAUGB//EAD0QAAIBAgMFBAgEBAYDAAAAAAABAgMRBBIhBTFBUXEiYYGxBhMyQnKRobIUIzPBUmJz0RWCkuHw8QdDov/EABoBAQEBAQEBAQAAAAAAAAAAAAABAgMEBQb/xAAiEQEAAwACAwACAwEAAAAAAAAAAQIRAxIhMUEEYSJCURP/2gAMAwEAAhEDEQA/AMmHpOskEoSdoRW9K/ZRTxm1lU3Qy/5m7iUsC8kcs1Lsx4dyJaOAV+0vkj9B5x8j+EKOZ8FYkjhqsvdbXOxt0sPSXC/VFyE0laKty00HVP8Ar/kMLD7Lk32rrw0NGGzJ07OMc/QuetrfwKS7myzRrNb4uJMhJvMo8Mqs9JU/V970YVsHX1V4Sj/MtfmW3tGC9qSXUI7UofxomJEszCVaMZWzOnU3Zk7xNels3NaVSt65cFuX0M/ELCVNc0Iv5DsLtKFHsurGaW7Km2kZmGtbtOtRpaZUui1L1DFQdmk/IxYbXoy3SSfSzFq7Wye65eRiarEukUuTa5EkYrjI46fpNU92Kt3tk0fSOdvYXhcx1dNdXJPhL5kfrpr3k/BnPUNs5naScejuXFifil0Znoa21Vulm+lySm0tzfi2Y0cdZaqS66j4bQi9LvoYmrUWadXHqO9x6X1I4bbje2W5VjTpvVxXXeyRVqMNyXyJ1biy49oU9708NR8NoQl7Kb8LFKptCm7dpLwJqONp20mn0J1OzQw2J5pj54lLn8ilQxWqsiedW5ia+W4s8RwuDqRjHLOK7MePcjQoQXvzTfcU8Ph7Ri46PLHfr7qFc6n8vyR9ePEPBPmWo8TTit6I/wDGocE5dDOzte0k0SxrLgkhrOL3+NS4UpDJ7Zb3wlEqfikuNxfx0eRlrP0ke0o8nJ8pWsRvERl/6V4Nh+Lh/Ah0K3FRSGKg/CN7o27iejh2vaUrdyJoY2K4NvoTR2rHk/HQmQdpOp1YwWkHJ8Los0sRVl7iS71oRLaC5fLUmp45Pj80ZmDT44dS9ppPuViaGzpW0qaEcpp77P6MWFWMeL+dzMwuyX/DJLVTRPRruHZbu/5SrVxvJkSlKXvpLudiYutX8XBe1J/MsUMVRlpb5syKeHXGSYZrPckYmGomGxVow4VcvdcKVCF/1k/EyZST53FhRk9yM4utrEYVWV5fVENGpSXv36FKphpOG/5sgw9Gz1l8hi61Ke1MsuzprxNCtiJz4mJH1alub6mzCusq0toZmqxZ5jQrrLHV+zHyRJ+JXK5QpQ7Mfhj5IkV0e2J8OM1hYlUvwsTUcLGWt7+JRzlrB4iztwf0OPP26z1l044iLeUzoKO/6iZIcS3Wp5lbc+D5GbKnK7T08TPBzd4yfcHLx9Z/Se1NB6xPmQKNuI+Vd23Ho1ywyVF8CSNKXIjjiGSqq+aIeTtVxJ6eJf8A2V7vmh8Uud+hJFh1mLHEdxBlfBDoxZkSpt8vEem1y8GVpPuEUwrQp4i3AsU8ZHjG/Uy4SHwkQbH4+PK3Qd+O7zKcwU2TBsrHrK0yCntCNypTlo+hWUrPeSIGzUx0dHYuYbaN4bjAlVL2BruzViTCw42jV7MdPdj5If60gpPsx+GPkPcjrCzHk9TQ9PoQ5hybLqY1cHXzK3FeQYzD5ldb19VyM6hWcZJ/PvRswkpJNbnuPnckTxX7VeqkxeuSx84kpaFvHYa3aitPe7u8oymz3UvF42HntXrOBSXImhNFdSHpm2cWG0Pg0VlIkjMiYn9ZyHwqPiVXMWMyGLTqIFURVchMwMXPWIVTRWjIepEFpzQ31iIs41yAvUqq5FapU13DaU9SOs9Qq3KpoT7PxDv4GepaEmFqWkgMOk+zH4Y+SHNkVJ9mPwx8h1xEt4emOTI0xw1MOuaOy8T7j6x/dGZcWM2mmt61Rjkr3rjVZ6zrpHExtoYbI7+693c+Rq4PEKcU+PFcmSVqCknGSun/AMueDjvPHZ6bVi8OaTJIsMXhnTlle7fF80RxZ9GLbGw8sxiVsdGRE2LGRdTErkLGRFmFUgmJMwXI2wzAxNGQuchjIXOQxYU9BFMjzjc4MWI1BtaepEphWkCITQqBTqWa6kFOYOeoFCk+zH4V5DnIipS7Mfhj5DrmN8OuJExbkdwuNTD8wuYZcLl0xf2XjMk7P2ZaPufBnQpXOPTOj2Njc8crfajo+9cGeTnr/aHbjn4kxmDVSLi9++L5M52cHFtPRp2aOvcDJ23gtPWJax9vvjzJw8nWcn6Xrvli3HKRE5Cpnr1xxLnBSInIt4LZdes/yqM534xi8v8Aq3CZz2YhcgUjpsF/49rys61SFFcl+ZP6afU38N6H4Kis0ous4q7lVl2dFvyxsvnc4W/JpX7rccVpefUKUpvLCLnLlBOT+htYf0OxUrOShTX881deEbnUvFxjbJFU0r5YwShGK5WWg2O07PXU5T+TM+objij6xI+gtS2ten4Kb/sQ1vQquvZqU5d15Rf1VjsZelEMmV4ene1s2Vp9d5lVtsp93iZj8i6zxVcbjdl16P6lNxX8StKH+paFSpLQ7Z7TW5tNPRp6prk0c9t7ZkIRVWkrQbtOO9Qk9zXc/p4nenN28S5W48Y8JjpSIVIVyO+sYqU32Y9F5DrkdN6R6LyHXMRLph6kLcZcLl1MPuLcjuGYaYfclwmLdOakuG9c0V8xZwGzquInkpRzPi90Yrm3wJbM8rHt2WDrRqRTTumiSvhbppq6krNdQXonWwlOk41PWucrVY2soNq6cea0d/8As0aNGSs3wtvaPmzaI9PRjjsJ6HYuo3aChFNrPVkoJq9r29p/I3sH/wCPqa1r4hy5xpRUV/qlfyOkdVcZfIgqYuC4/MW/J5J9eFjiqbg9jYOjb1dCLa96a9ZLreV7eBoPFPduS3dxi1dsR11KdbbnI882m3uW8iPToZ4vXVmbtLGrI1fe4p9HJXMGvtlviZ2N2i3CWt7Wfyaf7CFxq1Npxtfnrro/FcCnV2quDMCeMb4kMsQztrONmrtZlae0XzMqVYY6pOy9Wo8e+ZJ/iMnTqRbupJKz+JNeRk022TSnpb5nTi21o/TPJkVNUhzkRXFufS15MV6b0XReQ65HB6LovIW5yiXTEqYXGZguXsmH3EuNuFx2D0eg+jbp0FSpq19ZTa96plvdvu3I89oztKL5NeZ1eGm0k7677nn55mch0pDrNr7bV4rhaT/zaJP5NmFV22zN2hjXJd8Xe3daz/53GZPFd54pdohuz21LmVK21HzMeWJIZYoy3jTlj3zIpYszJYgT8QRcX5YgJRna+V252DBxhG0qsknwi3r8i9V2zSaUYxnLS+kLL6lRgVOy7cOH9hjkXMTUjLdFrqiKlhG3uduly6qDKPjSvv3Dqsop9l3Vlq9+4jbPRTgmfMy425Yj0mdRLSPz/sNUiLMCZ66VisZDhaZt7PchcxG2Ckb1MRU3oui8hbkcHoui8h1znreH3C424XBh1wuNuIDFnAxvUiu+78NTp4yVjnNmLtN8l5v/AGNmFa5w5J8t1g7E07/34mFipOLfFfI2cRPQx8bLgcuvbw3E4rOo2NlfgwC52jhpHxjvYz1b4yHwhbj9QuJc1HHWPiTa0ui2ds+CV8ur1170an4FJLTgxuzoXy/DF/8Ayi9V4dH+x4Z9u0MWvQXIhnC0KnDsTtz9ll+rHeRVqP5dR/yT0/ysse4J9OWuA24XPo68+HXBMZcLjTD2wTGtiXGmI4PRdF5DrkcHoui8h1zGtHXDMNuFxph2YLjbiXGmNjZNK8W+b8jQVKxX2dG0Iru89SzKRwmdltBXnvvwMOrVzNv5dC7tXEe6uOr6Gbc1SPqSdmC424lzrrOH5guNuJmGmO92Ovy4vnGP2ovV4rTx8inspfl0vgh5Iu4nh4+R8+fbvDNmtRuJX5VT+nP7WPlvExS/KqfBP7Waj2jh0xbjEwue7XE+4XGXC40PuJcbcLjQyEtF0XkOuRw3LovIcY1rDrhcaA0w646nG8kubSI7lrZtO9Rfyq/7EmTG9hyPEVMt29yRJoloZG1MR7vi/wBkc4VSq1XKTk+PkNuNA66h1wuNuFxph1xLiCDTHoWyX+XS+CH2ou4nh4+RR2T+nS+CH2ou4h7vHyPFPt1UHvFxH6c/gn9rDiLiF2J/BL7WVHAXC41MD2a54dcBoo0OuNuIA0wyO5dF5DrjIPRdF5DrmNbLcLjbhcaHXNXZNPst/wAT06L/AIzJR0OFo5YxXJL5kmUSYiooxbfBanO1ark3J8WaO2sTugusv2RlCFOuFxtwLodcBoXLocIIDGj0PZD/AC6XwR49xcry3ac/IobGf5cO6MfJF6tw8fI8bapfUWs+xP4ZeTGXHVX2J/DLyZpl56hRqYXPTqHXEEuFxocIJcBobHcui8hRI7l0XkKZUoCABZ2fRzVI8lq/D/c6GpNRTb0SV2Y2yKsIt5nZvRX0VifbOJtFQXvavoEll16znJyfF/LuIwAKAAAAAAABgIwPQ9lr8uHwQ+1Fyu9F4+RT2W/y6fwQ+1Fms93j5HmaVeI6u/y5/BP7WNQYt2pVf6dT7WaZefIBBTuAAEAUBBQGx3LovIUSG5dF5CkUAAAArYgAACAAoCAAoCAAoMQGB6Js39On8EPtRYrcPEp4D9On8EPtRYnw8TzqhT1Exv6NX+lU+xggxv6Nb+lU+xmkefgIB2CgIAChcQAEjuXReQokFoui8h2UBAFyiZSYALhlFsMCXBC2FLgSwtgAuILCZRQGBLCMcBMV3OyMTGdOGWSdoxUuaaSTTRdl/c89oVpwknCTjLg43v07zvtkYXETpZqqV4wcp6Zct3aKdtLvQ5Wri6ZHeGN/Rrf0qn2MnpYSbbtHcnJ9FvFeDlUU6e5ypzXPfFrRfUkMvNgLWP2fOhNwnGzW58JLhJMrWO2KQLi2CwwJcLi2CwwNitF0XkOSCG5dF5CgACAVAKIBAoCAAogAFKAgBAKJcLhXaejfo9Gnlq1O3OU3CKUXalHLf1vfd2Wi0udhi5qFLK04Qis9SfuynuUm/wCFLRdXzOE9FNo1JyqRnUlJJRcU9bb7/sek+jGxsHiYyjiG1PM8sYzlB2uknZd90cbbpihhKUoZ5ShJJ06kb5W9ZKyMvNKM43Ti5X9VwcpLXTnZHZ7X9EqFLL6upWUd9vWu3K24zamxaVndzlli5RzTbs0ITq5nauwoV6clJqnJuUouSfYqN3bSWtr8O88/x+z5UWlK2qbVju9s15U6VaUXZxjLK+Ttozz6viZ1HecnNrRZm3ZckdYMwwBAKAUQApI7l0XkKAAFwAAALgABcAAAAQAFCwAIBlDKAFxHQ+hX68uOkdL297menei7br0ciy2yetbkmpQ/FSSill35td4Acre2odj6Tb49P7nP1d0/gkAGfo4D0i/Qr/DI8/sIB1qklsI2AFkAAAgf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4" name="TextBox 3"/>
          <p:cNvSpPr txBox="1"/>
          <p:nvPr/>
        </p:nvSpPr>
        <p:spPr>
          <a:xfrm>
            <a:off x="135118" y="1612419"/>
            <a:ext cx="49776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 smtClean="0">
                <a:sym typeface="Wingdings" panose="05000000000000000000" pitchFamily="2" charset="2"/>
              </a:rPr>
              <a:t>Three types of turbine technologies: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324000" y="1637872"/>
            <a:ext cx="6543979" cy="3777178"/>
            <a:chOff x="324000" y="1637872"/>
            <a:chExt cx="6543979" cy="3777178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2333"/>
            <a:stretch/>
          </p:blipFill>
          <p:spPr>
            <a:xfrm>
              <a:off x="4788024" y="1637872"/>
              <a:ext cx="2079955" cy="3777178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324000" y="2556772"/>
              <a:ext cx="307808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000" b="1" dirty="0" smtClean="0">
                  <a:sym typeface="Wingdings" panose="05000000000000000000" pitchFamily="2" charset="2"/>
                </a:rPr>
                <a:t>1) Horizontal axis turbines</a:t>
              </a:r>
            </a:p>
          </p:txBody>
        </p:sp>
      </p:grpSp>
      <p:sp>
        <p:nvSpPr>
          <p:cNvPr id="3" name="AutoShape 2" descr="image.jpe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8" name="AutoShape 4" descr="image.jpe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9" name="AutoShape 6" descr="Displaying image.jpeg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grpSp>
        <p:nvGrpSpPr>
          <p:cNvPr id="13" name="Group 12"/>
          <p:cNvGrpSpPr/>
          <p:nvPr/>
        </p:nvGrpSpPr>
        <p:grpSpPr>
          <a:xfrm>
            <a:off x="323528" y="1637872"/>
            <a:ext cx="8650570" cy="3777178"/>
            <a:chOff x="323528" y="1637872"/>
            <a:chExt cx="8650570" cy="3777178"/>
          </a:xfrm>
        </p:grpSpPr>
        <p:sp>
          <p:nvSpPr>
            <p:cNvPr id="6" name="TextBox 5"/>
            <p:cNvSpPr txBox="1"/>
            <p:nvPr/>
          </p:nvSpPr>
          <p:spPr>
            <a:xfrm>
              <a:off x="323528" y="3100898"/>
              <a:ext cx="272818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000" b="1" dirty="0" smtClean="0">
                  <a:sym typeface="Wingdings" panose="05000000000000000000" pitchFamily="2" charset="2"/>
                </a:rPr>
                <a:t>2) Vertical axis turbines</a:t>
              </a:r>
            </a:p>
          </p:txBody>
        </p:sp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874"/>
            <a:stretch/>
          </p:blipFill>
          <p:spPr>
            <a:xfrm>
              <a:off x="7092280" y="1637872"/>
              <a:ext cx="1881818" cy="3777178"/>
            </a:xfrm>
            <a:prstGeom prst="rect">
              <a:avLst/>
            </a:prstGeom>
          </p:spPr>
        </p:pic>
      </p:grpSp>
      <p:pic>
        <p:nvPicPr>
          <p:cNvPr id="14" name="Picture 13" descr="Screen Shot 2014-06-01 at 5.48.33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86400"/>
            <a:ext cx="9144000" cy="1371600"/>
          </a:xfrm>
          <a:prstGeom prst="rect">
            <a:avLst/>
          </a:prstGeom>
        </p:spPr>
      </p:pic>
      <p:pic>
        <p:nvPicPr>
          <p:cNvPr id="15" name="Picture 14" descr="http://www.walesinternationalconsortium.com/images/logo-cardiff.gif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924800" y="5562600"/>
            <a:ext cx="1109345" cy="1171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4577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TextBox 38"/>
          <p:cNvSpPr txBox="1"/>
          <p:nvPr/>
        </p:nvSpPr>
        <p:spPr>
          <a:xfrm>
            <a:off x="206720" y="410761"/>
            <a:ext cx="326025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4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Technologies</a:t>
            </a:r>
            <a:endParaRPr lang="en-GB" sz="4400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" name="AutoShape 2" descr="data:image/jpeg;base64,/9j/4AAQSkZJRgABAQAAAQABAAD/2wCEAAkGBhAQEA8QEA8UDxAPEA8QDRAPEA8PDw8PFRAVFBQQFBQXHCYeFxkjGRQUHy8gIycpLCwsFR4xNTAqNSYrLCkBCQoKDgwOFA8PFykcHBgpKSkpKSkpKSwsKSkpLCkpKSkpKSkpLCksLCkpKSksLCkpKSkpKSksKSksKSkpLCkpKf/AABEIAQcAwAMBIgACEQEDEQH/xAAbAAABBQEBAAAAAAAAAAAAAAAAAQIDBAUGB//EAD0QAAIBAgMFBAgEBAYDAAAAAAABAgMRBBIhBTFBUXEiYYGxBhMyQnKRobIUIzPBUmJz0RWCkuHw8QdDov/EABoBAQEBAQEBAQAAAAAAAAAAAAABAgMEBQb/xAAiEQEAAwACAwACAwEAAAAAAAAAAQIRAxIhMUEEYSJCURP/2gAMAwEAAhEDEQA/AMmHpOskEoSdoRW9K/ZRTxm1lU3Qy/5m7iUsC8kcs1Lsx4dyJaOAV+0vkj9B5x8j+EKOZ8FYkjhqsvdbXOxt0sPSXC/VFyE0laKty00HVP8Ar/kMLD7Lk32rrw0NGGzJ07OMc/QuetrfwKS7myzRrNb4uJMhJvMo8Mqs9JU/V970YVsHX1V4Sj/MtfmW3tGC9qSXUI7UofxomJEszCVaMZWzOnU3Zk7xNels3NaVSt65cFuX0M/ELCVNc0Iv5DsLtKFHsurGaW7Km2kZmGtbtOtRpaZUui1L1DFQdmk/IxYbXoy3SSfSzFq7Wye65eRiarEukUuTa5EkYrjI46fpNU92Kt3tk0fSOdvYXhcx1dNdXJPhL5kfrpr3k/BnPUNs5naScejuXFifil0Znoa21Vulm+lySm0tzfi2Y0cdZaqS66j4bQi9LvoYmrUWadXHqO9x6X1I4bbje2W5VjTpvVxXXeyRVqMNyXyJ1biy49oU9708NR8NoQl7Kb8LFKptCm7dpLwJqONp20mn0J1OzQw2J5pj54lLn8ilQxWqsiedW5ia+W4s8RwuDqRjHLOK7MePcjQoQXvzTfcU8Ph7Ri46PLHfr7qFc6n8vyR9ePEPBPmWo8TTit6I/wDGocE5dDOzte0k0SxrLgkhrOL3+NS4UpDJ7Zb3wlEqfikuNxfx0eRlrP0ke0o8nJ8pWsRvERl/6V4Nh+Lh/Ah0K3FRSGKg/CN7o27iejh2vaUrdyJoY2K4NvoTR2rHk/HQmQdpOp1YwWkHJ8Los0sRVl7iS71oRLaC5fLUmp45Pj80ZmDT44dS9ppPuViaGzpW0qaEcpp77P6MWFWMeL+dzMwuyX/DJLVTRPRruHZbu/5SrVxvJkSlKXvpLudiYutX8XBe1J/MsUMVRlpb5syKeHXGSYZrPckYmGomGxVow4VcvdcKVCF/1k/EyZST53FhRk9yM4utrEYVWV5fVENGpSXv36FKphpOG/5sgw9Gz1l8hi61Ke1MsuzprxNCtiJz4mJH1alub6mzCusq0toZmqxZ5jQrrLHV+zHyRJ+JXK5QpQ7Mfhj5IkV0e2J8OM1hYlUvwsTUcLGWt7+JRzlrB4iztwf0OPP26z1l044iLeUzoKO/6iZIcS3Wp5lbc+D5GbKnK7T08TPBzd4yfcHLx9Z/Se1NB6xPmQKNuI+Vd23Ho1ywyVF8CSNKXIjjiGSqq+aIeTtVxJ6eJf8A2V7vmh8Uud+hJFh1mLHEdxBlfBDoxZkSpt8vEem1y8GVpPuEUwrQp4i3AsU8ZHjG/Uy4SHwkQbH4+PK3Qd+O7zKcwU2TBsrHrK0yCntCNypTlo+hWUrPeSIGzUx0dHYuYbaN4bjAlVL2BruzViTCw42jV7MdPdj5If60gpPsx+GPkPcjrCzHk9TQ9PoQ5hybLqY1cHXzK3FeQYzD5ldb19VyM6hWcZJ/PvRswkpJNbnuPnckTxX7VeqkxeuSx84kpaFvHYa3aitPe7u8oymz3UvF42HntXrOBSXImhNFdSHpm2cWG0Pg0VlIkjMiYn9ZyHwqPiVXMWMyGLTqIFURVchMwMXPWIVTRWjIepEFpzQ31iIs41yAvUqq5FapU13DaU9SOs9Qq3KpoT7PxDv4GepaEmFqWkgMOk+zH4Y+SHNkVJ9mPwx8h1xEt4emOTI0xw1MOuaOy8T7j6x/dGZcWM2mmt61Rjkr3rjVZ6zrpHExtoYbI7+693c+Rq4PEKcU+PFcmSVqCknGSun/AMueDjvPHZ6bVi8OaTJIsMXhnTlle7fF80RxZ9GLbGw8sxiVsdGRE2LGRdTErkLGRFmFUgmJMwXI2wzAxNGQuchjIXOQxYU9BFMjzjc4MWI1BtaepEphWkCITQqBTqWa6kFOYOeoFCk+zH4V5DnIipS7Mfhj5DrmN8OuJExbkdwuNTD8wuYZcLl0xf2XjMk7P2ZaPufBnQpXOPTOj2Njc8crfajo+9cGeTnr/aHbjn4kxmDVSLi9++L5M52cHFtPRp2aOvcDJ23gtPWJax9vvjzJw8nWcn6Xrvli3HKRE5Cpnr1xxLnBSInIt4LZdes/yqM534xi8v8Aq3CZz2YhcgUjpsF/49rys61SFFcl+ZP6afU38N6H4Kis0ous4q7lVl2dFvyxsvnc4W/JpX7rccVpefUKUpvLCLnLlBOT+htYf0OxUrOShTX881deEbnUvFxjbJFU0r5YwShGK5WWg2O07PXU5T+TM+objij6xI+gtS2ten4Kb/sQ1vQquvZqU5d15Rf1VjsZelEMmV4ene1s2Vp9d5lVtsp93iZj8i6zxVcbjdl16P6lNxX8StKH+paFSpLQ7Z7TW5tNPRp6prk0c9t7ZkIRVWkrQbtOO9Qk9zXc/p4nenN28S5W48Y8JjpSIVIVyO+sYqU32Y9F5DrkdN6R6LyHXMRLph6kLcZcLl1MPuLcjuGYaYfclwmLdOakuG9c0V8xZwGzquInkpRzPi90Yrm3wJbM8rHt2WDrRqRTTumiSvhbppq6krNdQXonWwlOk41PWucrVY2soNq6cea0d/8As0aNGSs3wtvaPmzaI9PRjjsJ6HYuo3aChFNrPVkoJq9r29p/I3sH/wCPqa1r4hy5xpRUV/qlfyOkdVcZfIgqYuC4/MW/J5J9eFjiqbg9jYOjb1dCLa96a9ZLreV7eBoPFPduS3dxi1dsR11KdbbnI882m3uW8iPToZ4vXVmbtLGrI1fe4p9HJXMGvtlviZ2N2i3CWt7Wfyaf7CFxq1Npxtfnrro/FcCnV2quDMCeMb4kMsQztrONmrtZlae0XzMqVYY6pOy9Wo8e+ZJ/iMnTqRbupJKz+JNeRk022TSnpb5nTi21o/TPJkVNUhzkRXFufS15MV6b0XReQ65HB6LovIW5yiXTEqYXGZguXsmH3EuNuFx2D0eg+jbp0FSpq19ZTa96plvdvu3I89oztKL5NeZ1eGm0k7677nn55mch0pDrNr7bV4rhaT/zaJP5NmFV22zN2hjXJd8Xe3daz/53GZPFd54pdohuz21LmVK21HzMeWJIZYoy3jTlj3zIpYszJYgT8QRcX5YgJRna+V252DBxhG0qsknwi3r8i9V2zSaUYxnLS+kLL6lRgVOy7cOH9hjkXMTUjLdFrqiKlhG3uduly6qDKPjSvv3Dqsop9l3Vlq9+4jbPRTgmfMy425Yj0mdRLSPz/sNUiLMCZ66VisZDhaZt7PchcxG2Ckb1MRU3oui8hbkcHoui8h1znreH3C424XBh1wuNuIDFnAxvUiu+78NTp4yVjnNmLtN8l5v/AGNmFa5w5J8t1g7E07/34mFipOLfFfI2cRPQx8bLgcuvbw3E4rOo2NlfgwC52jhpHxjvYz1b4yHwhbj9QuJc1HHWPiTa0ui2ds+CV8ur1170an4FJLTgxuzoXy/DF/8Ayi9V4dH+x4Z9u0MWvQXIhnC0KnDsTtz9ll+rHeRVqP5dR/yT0/ysse4J9OWuA24XPo68+HXBMZcLjTD2wTGtiXGmI4PRdF5DrkcHoui8h1zGtHXDMNuFxph2YLjbiXGmNjZNK8W+b8jQVKxX2dG0Iru89SzKRwmdltBXnvvwMOrVzNv5dC7tXEe6uOr6Gbc1SPqSdmC424lzrrOH5guNuJmGmO92Ovy4vnGP2ovV4rTx8inspfl0vgh5Iu4nh4+R8+fbvDNmtRuJX5VT+nP7WPlvExS/KqfBP7Waj2jh0xbjEwue7XE+4XGXC40PuJcbcLjQyEtF0XkOuRw3LovIcY1rDrhcaA0w646nG8kubSI7lrZtO9Rfyq/7EmTG9hyPEVMt29yRJoloZG1MR7vi/wBkc4VSq1XKTk+PkNuNA66h1wuNuFxph1xLiCDTHoWyX+XS+CH2ou4nh4+RR2T+nS+CH2ou4h7vHyPFPt1UHvFxH6c/gn9rDiLiF2J/BL7WVHAXC41MD2a54dcBoo0OuNuIA0wyO5dF5DrjIPRdF5DrmNbLcLjbhcaHXNXZNPst/wAT06L/AIzJR0OFo5YxXJL5kmUSYiooxbfBanO1ark3J8WaO2sTugusv2RlCFOuFxtwLodcBoXLocIIDGj0PZD/AC6XwR49xcry3ac/IobGf5cO6MfJF6tw8fI8bapfUWs+xP4ZeTGXHVX2J/DLyZpl56hRqYXPTqHXEEuFxocIJcBobHcui8hRI7l0XkKZUoCABZ2fRzVI8lq/D/c6GpNRTb0SV2Y2yKsIt5nZvRX0VifbOJtFQXvavoEll16znJyfF/LuIwAKAAAAAAABgIwPQ9lr8uHwQ+1Fyu9F4+RT2W/y6fwQ+1Fms93j5HmaVeI6u/y5/BP7WNQYt2pVf6dT7WaZefIBBTuAAEAUBBQGx3LovIUSG5dF5CkUAAAArYgAACAAoCAAoCAAoMQGB6Js39On8EPtRYrcPEp4D9On8EPtRYnw8TzqhT1Exv6NX+lU+xggxv6Nb+lU+xmkefgIB2CgIAChcQAEjuXReQokFoui8h2UBAFyiZSYALhlFsMCXBC2FLgSwtgAuILCZRQGBLCMcBMV3OyMTGdOGWSdoxUuaaSTTRdl/c89oVpwknCTjLg43v07zvtkYXETpZqqV4wcp6Zct3aKdtLvQ5Wri6ZHeGN/Rrf0qn2MnpYSbbtHcnJ9FvFeDlUU6e5ypzXPfFrRfUkMvNgLWP2fOhNwnGzW58JLhJMrWO2KQLi2CwwJcLi2CwwNitF0XkOSCG5dF5CgACAVAKIBAoCAAogAFKAgBAKJcLhXaejfo9Gnlq1O3OU3CKUXalHLf1vfd2Wi0udhi5qFLK04Qis9SfuynuUm/wCFLRdXzOE9FNo1JyqRnUlJJRcU9bb7/sek+jGxsHiYyjiG1PM8sYzlB2uknZd90cbbpihhKUoZ5ShJJ06kb5W9ZKyMvNKM43Ti5X9VwcpLXTnZHZ7X9EqFLL6upWUd9vWu3K24zamxaVndzlli5RzTbs0ITq5nauwoV6clJqnJuUouSfYqN3bSWtr8O88/x+z5UWlK2qbVju9s15U6VaUXZxjLK+Ttozz6viZ1HecnNrRZm3ZckdYMwwBAKAUQApI7l0XkKAAFwAAALgABcAAAAQAFCwAIBlDKAFxHQ+hX68uOkdL297menei7br0ciy2yetbkmpQ/FSSill35td4Acre2odj6Tb49P7nP1d0/gkAGfo4D0i/Qr/DI8/sIB1qklsI2AFkAAAgf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4" name="TextBox 3"/>
          <p:cNvSpPr txBox="1"/>
          <p:nvPr/>
        </p:nvSpPr>
        <p:spPr>
          <a:xfrm>
            <a:off x="135118" y="1612419"/>
            <a:ext cx="49776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 smtClean="0">
                <a:sym typeface="Wingdings" panose="05000000000000000000" pitchFamily="2" charset="2"/>
              </a:rPr>
              <a:t>Three types of turbine technologies: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24000" y="2556772"/>
            <a:ext cx="307808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1" dirty="0" smtClean="0">
                <a:sym typeface="Wingdings" panose="05000000000000000000" pitchFamily="2" charset="2"/>
              </a:rPr>
              <a:t>1) Horizontal axis turbines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23528" y="3676962"/>
            <a:ext cx="284719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1" dirty="0" smtClean="0">
                <a:sym typeface="Wingdings" panose="05000000000000000000" pitchFamily="2" charset="2"/>
              </a:rPr>
              <a:t>3) Oscillating lift devices</a:t>
            </a:r>
          </a:p>
        </p:txBody>
      </p:sp>
      <p:sp>
        <p:nvSpPr>
          <p:cNvPr id="3" name="AutoShape 2" descr="image.jpe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8" name="AutoShape 4" descr="image.jpe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9" name="AutoShape 6" descr="Displaying image.jpeg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6" name="TextBox 5"/>
          <p:cNvSpPr txBox="1"/>
          <p:nvPr/>
        </p:nvSpPr>
        <p:spPr>
          <a:xfrm>
            <a:off x="323528" y="3100898"/>
            <a:ext cx="272818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1" dirty="0" smtClean="0">
                <a:sym typeface="Wingdings" panose="05000000000000000000" pitchFamily="2" charset="2"/>
              </a:rPr>
              <a:t>2) Vertical axis turbines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2086" y="2855158"/>
            <a:ext cx="5741913" cy="2828248"/>
          </a:xfrm>
          <a:prstGeom prst="rect">
            <a:avLst/>
          </a:prstGeom>
        </p:spPr>
      </p:pic>
      <p:pic>
        <p:nvPicPr>
          <p:cNvPr id="12" name="Picture 11" descr="Screen Shot 2014-06-01 at 5.48.33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86400"/>
            <a:ext cx="9144000" cy="1371600"/>
          </a:xfrm>
          <a:prstGeom prst="rect">
            <a:avLst/>
          </a:prstGeom>
        </p:spPr>
      </p:pic>
      <p:pic>
        <p:nvPicPr>
          <p:cNvPr id="13" name="Picture 12" descr="http://www.walesinternationalconsortium.com/images/logo-cardiff.gif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924800" y="5562600"/>
            <a:ext cx="1109345" cy="1171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2606495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4" descr="http://www.alstom.com/Global/Power/Resources/Images/Gallery/ocean-tidal-turbine-cutaway-english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35" b="5518"/>
          <a:stretch/>
        </p:blipFill>
        <p:spPr bwMode="auto">
          <a:xfrm>
            <a:off x="107504" y="1554623"/>
            <a:ext cx="3465900" cy="4363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TextBox 38"/>
          <p:cNvSpPr txBox="1"/>
          <p:nvPr/>
        </p:nvSpPr>
        <p:spPr>
          <a:xfrm>
            <a:off x="206720" y="410761"/>
            <a:ext cx="783996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4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Horizontal Axis Turbines - Alstom</a:t>
            </a:r>
            <a:endParaRPr lang="en-GB" sz="4400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" name="AutoShape 6" descr="data:image/jpeg;base64,/9j/4AAQSkZJRgABAQAAAQABAAD/2wCEAAkGBhAQEA8QEA8UDxAPEA8QDRAPEA8PDw8PFRAVFBQQFBQXHCYeFxkjGRQUHy8gIycpLCwsFR4xNTAqNSYrLCkBCQoKDgwOFA8PFykcHBgpKSkpKSkpKSwsKSkpLCkpKSkpKSkpLCksLCkpKSksLCkpKSkpKSksKSksKSkpLCkpKf/AABEIAQcAwAMBIgACEQEDEQH/xAAbAAABBQEBAAAAAAAAAAAAAAAAAQIDBAUGB//EAD0QAAIBAgMFBAgEBAYDAAAAAAABAgMRBBIhBTFBUXEiYYGxBhMyQnKRobIUIzPBUmJz0RWCkuHw8QdDov/EABoBAQEBAQEBAQAAAAAAAAAAAAABAgMEBQb/xAAiEQEAAwACAwACAwEAAAAAAAAAAQIRAxIhMUEEYSJCURP/2gAMAwEAAhEDEQA/AMmHpOskEoSdoRW9K/ZRTxm1lU3Qy/5m7iUsC8kcs1Lsx4dyJaOAV+0vkj9B5x8j+EKOZ8FYkjhqsvdbXOxt0sPSXC/VFyE0laKty00HVP8Ar/kMLD7Lk32rrw0NGGzJ07OMc/QuetrfwKS7myzRrNb4uJMhJvMo8Mqs9JU/V970YVsHX1V4Sj/MtfmW3tGC9qSXUI7UofxomJEszCVaMZWzOnU3Zk7xNels3NaVSt65cFuX0M/ELCVNc0Iv5DsLtKFHsurGaW7Km2kZmGtbtOtRpaZUui1L1DFQdmk/IxYbXoy3SSfSzFq7Wye65eRiarEukUuTa5EkYrjI46fpNU92Kt3tk0fSOdvYXhcx1dNdXJPhL5kfrpr3k/BnPUNs5naScejuXFifil0Znoa21Vulm+lySm0tzfi2Y0cdZaqS66j4bQi9LvoYmrUWadXHqO9x6X1I4bbje2W5VjTpvVxXXeyRVqMNyXyJ1biy49oU9708NR8NoQl7Kb8LFKptCm7dpLwJqONp20mn0J1OzQw2J5pj54lLn8ilQxWqsiedW5ia+W4s8RwuDqRjHLOK7MePcjQoQXvzTfcU8Ph7Ri46PLHfr7qFc6n8vyR9ePEPBPmWo8TTit6I/wDGocE5dDOzte0k0SxrLgkhrOL3+NS4UpDJ7Zb3wlEqfikuNxfx0eRlrP0ke0o8nJ8pWsRvERl/6V4Nh+Lh/Ah0K3FRSGKg/CN7o27iejh2vaUrdyJoY2K4NvoTR2rHk/HQmQdpOp1YwWkHJ8Los0sRVl7iS71oRLaC5fLUmp45Pj80ZmDT44dS9ppPuViaGzpW0qaEcpp77P6MWFWMeL+dzMwuyX/DJLVTRPRruHZbu/5SrVxvJkSlKXvpLudiYutX8XBe1J/MsUMVRlpb5syKeHXGSYZrPckYmGomGxVow4VcvdcKVCF/1k/EyZST53FhRk9yM4utrEYVWV5fVENGpSXv36FKphpOG/5sgw9Gz1l8hi61Ke1MsuzprxNCtiJz4mJH1alub6mzCusq0toZmqxZ5jQrrLHV+zHyRJ+JXK5QpQ7Mfhj5IkV0e2J8OM1hYlUvwsTUcLGWt7+JRzlrB4iztwf0OPP26z1l044iLeUzoKO/6iZIcS3Wp5lbc+D5GbKnK7T08TPBzd4yfcHLx9Z/Se1NB6xPmQKNuI+Vd23Ho1ywyVF8CSNKXIjjiGSqq+aIeTtVxJ6eJf8A2V7vmh8Uud+hJFh1mLHEdxBlfBDoxZkSpt8vEem1y8GVpPuEUwrQp4i3AsU8ZHjG/Uy4SHwkQbH4+PK3Qd+O7zKcwU2TBsrHrK0yCntCNypTlo+hWUrPeSIGzUx0dHYuYbaN4bjAlVL2BruzViTCw42jV7MdPdj5If60gpPsx+GPkPcjrCzHk9TQ9PoQ5hybLqY1cHXzK3FeQYzD5ldb19VyM6hWcZJ/PvRswkpJNbnuPnckTxX7VeqkxeuSx84kpaFvHYa3aitPe7u8oymz3UvF42HntXrOBSXImhNFdSHpm2cWG0Pg0VlIkjMiYn9ZyHwqPiVXMWMyGLTqIFURVchMwMXPWIVTRWjIepEFpzQ31iIs41yAvUqq5FapU13DaU9SOs9Qq3KpoT7PxDv4GepaEmFqWkgMOk+zH4Y+SHNkVJ9mPwx8h1xEt4emOTI0xw1MOuaOy8T7j6x/dGZcWM2mmt61Rjkr3rjVZ6zrpHExtoYbI7+693c+Rq4PEKcU+PFcmSVqCknGSun/AMueDjvPHZ6bVi8OaTJIsMXhnTlle7fF80RxZ9GLbGw8sxiVsdGRE2LGRdTErkLGRFmFUgmJMwXI2wzAxNGQuchjIXOQxYU9BFMjzjc4MWI1BtaepEphWkCITQqBTqWa6kFOYOeoFCk+zH4V5DnIipS7Mfhj5DrmN8OuJExbkdwuNTD8wuYZcLl0xf2XjMk7P2ZaPufBnQpXOPTOj2Njc8crfajo+9cGeTnr/aHbjn4kxmDVSLi9++L5M52cHFtPRp2aOvcDJ23gtPWJax9vvjzJw8nWcn6Xrvli3HKRE5Cpnr1xxLnBSInIt4LZdes/yqM534xi8v8Aq3CZz2YhcgUjpsF/49rys61SFFcl+ZP6afU38N6H4Kis0ous4q7lVl2dFvyxsvnc4W/JpX7rccVpefUKUpvLCLnLlBOT+htYf0OxUrOShTX881deEbnUvFxjbJFU0r5YwShGK5WWg2O07PXU5T+TM+objij6xI+gtS2ten4Kb/sQ1vQquvZqU5d15Rf1VjsZelEMmV4ene1s2Vp9d5lVtsp93iZj8i6zxVcbjdl16P6lNxX8StKH+paFSpLQ7Z7TW5tNPRp6prk0c9t7ZkIRVWkrQbtOO9Qk9zXc/p4nenN28S5W48Y8JjpSIVIVyO+sYqU32Y9F5DrkdN6R6LyHXMRLph6kLcZcLl1MPuLcjuGYaYfclwmLdOakuG9c0V8xZwGzquInkpRzPi90Yrm3wJbM8rHt2WDrRqRTTumiSvhbppq6krNdQXonWwlOk41PWucrVY2soNq6cea0d/8As0aNGSs3wtvaPmzaI9PRjjsJ6HYuo3aChFNrPVkoJq9r29p/I3sH/wCPqa1r4hy5xpRUV/qlfyOkdVcZfIgqYuC4/MW/J5J9eFjiqbg9jYOjb1dCLa96a9ZLreV7eBoPFPduS3dxi1dsR11KdbbnI882m3uW8iPToZ4vXVmbtLGrI1fe4p9HJXMGvtlviZ2N2i3CWt7Wfyaf7CFxq1Npxtfnrro/FcCnV2quDMCeMb4kMsQztrONmrtZlae0XzMqVYY6pOy9Wo8e+ZJ/iMnTqRbupJKz+JNeRk022TSnpb5nTi21o/TPJkVNUhzkRXFufS15MV6b0XReQ65HB6LovIW5yiXTEqYXGZguXsmH3EuNuFx2D0eg+jbp0FSpq19ZTa96plvdvu3I89oztKL5NeZ1eGm0k7677nn55mch0pDrNr7bV4rhaT/zaJP5NmFV22zN2hjXJd8Xe3daz/53GZPFd54pdohuz21LmVK21HzMeWJIZYoy3jTlj3zIpYszJYgT8QRcX5YgJRna+V252DBxhG0qsknwi3r8i9V2zSaUYxnLS+kLL6lRgVOy7cOH9hjkXMTUjLdFrqiKlhG3uduly6qDKPjSvv3Dqsop9l3Vlq9+4jbPRTgmfMy425Yj0mdRLSPz/sNUiLMCZ66VisZDhaZt7PchcxG2Ckb1MRU3oui8hbkcHoui8h1znreH3C424XBh1wuNuIDFnAxvUiu+78NTp4yVjnNmLtN8l5v/AGNmFa5w5J8t1g7E07/34mFipOLfFfI2cRPQx8bLgcuvbw3E4rOo2NlfgwC52jhpHxjvYz1b4yHwhbj9QuJc1HHWPiTa0ui2ds+CV8ur1170an4FJLTgxuzoXy/DF/8Ayi9V4dH+x4Z9u0MWvQXIhnC0KnDsTtz9ll+rHeRVqP5dR/yT0/ysse4J9OWuA24XPo68+HXBMZcLjTD2wTGtiXGmI4PRdF5DrkcHoui8h1zGtHXDMNuFxph2YLjbiXGmNjZNK8W+b8jQVKxX2dG0Iru89SzKRwmdltBXnvvwMOrVzNv5dC7tXEe6uOr6Gbc1SPqSdmC424lzrrOH5guNuJmGmO92Ovy4vnGP2ovV4rTx8inspfl0vgh5Iu4nh4+R8+fbvDNmtRuJX5VT+nP7WPlvExS/KqfBP7Waj2jh0xbjEwue7XE+4XGXC40PuJcbcLjQyEtF0XkOuRw3LovIcY1rDrhcaA0w646nG8kubSI7lrZtO9Rfyq/7EmTG9hyPEVMt29yRJoloZG1MR7vi/wBkc4VSq1XKTk+PkNuNA66h1wuNuFxph1xLiCDTHoWyX+XS+CH2ou4nh4+RR2T+nS+CH2ou4h7vHyPFPt1UHvFxH6c/gn9rDiLiF2J/BL7WVHAXC41MD2a54dcBoo0OuNuIA0wyO5dF5DrjIPRdF5DrmNbLcLjbhcaHXNXZNPst/wAT06L/AIzJR0OFo5YxXJL5kmUSYiooxbfBanO1ark3J8WaO2sTugusv2RlCFOuFxtwLodcBoXLocIIDGj0PZD/AC6XwR49xcry3ac/IobGf5cO6MfJF6tw8fI8bapfUWs+xP4ZeTGXHVX2J/DLyZpl56hRqYXPTqHXEEuFxocIJcBobHcui8hRI7l0XkKZUoCABZ2fRzVI8lq/D/c6GpNRTb0SV2Y2yKsIt5nZvRX0VifbOJtFQXvavoEll16znJyfF/LuIwAKAAAAAAABgIwPQ9lr8uHwQ+1Fyu9F4+RT2W/y6fwQ+1Fms93j5HmaVeI6u/y5/BP7WNQYt2pVf6dT7WaZefIBBTuAAEAUBBQGx3LovIUSG5dF5CkUAAAArYgAACAAoCAAoCAAoMQGB6Js39On8EPtRYrcPEp4D9On8EPtRYnw8TzqhT1Exv6NX+lU+xggxv6Nb+lU+xmkefgIB2CgIAChcQAEjuXReQokFoui8h2UBAFyiZSYALhlFsMCXBC2FLgSwtgAuILCZRQGBLCMcBMV3OyMTGdOGWSdoxUuaaSTTRdl/c89oVpwknCTjLg43v07zvtkYXETpZqqV4wcp6Zct3aKdtLvQ5Wri6ZHeGN/Rrf0qn2MnpYSbbtHcnJ9FvFeDlUU6e5ypzXPfFrRfUkMvNgLWP2fOhNwnGzW58JLhJMrWO2KQLi2CwwJcLi2CwwNitF0XkOSCG5dF5CgACAVAKIBAoCAAogAFKAgBAKJcLhXaejfo9Gnlq1O3OU3CKUXalHLf1vfd2Wi0udhi5qFLK04Qis9SfuynuUm/wCFLRdXzOE9FNo1JyqRnUlJJRcU9bb7/sek+jGxsHiYyjiG1PM8sYzlB2uknZd90cbbpihhKUoZ5ShJJ06kb5W9ZKyMvNKM43Ti5X9VwcpLXTnZHZ7X9EqFLL6upWUd9vWu3K24zamxaVndzlli5RzTbs0ITq5nauwoV6clJqnJuUouSfYqN3bSWtr8O88/x+z5UWlK2qbVju9s15U6VaUXZxjLK+Ttozz6viZ1HecnNrRZm3ZckdYMwwBAKAUQApI7l0XkKAAFwAAALgABcAAAAQAFCwAIBlDKAFxHQ+hX68uOkdL297menei7br0ciy2yetbkmpQ/FSSill35td4Acre2odj6Tb49P7nP1d0/gkAGfo4D0i/Qr/DI8/sIB1qklsI2AFkAAAgf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" name="AutoShape 8" descr="data:image/jpeg;base64,/9j/4AAQSkZJRgABAQAAAQABAAD/2wCEAAkGBhAQEA8QEA8UDxAPEA8QDRAPEA8PDw8PFRAVFBQQFBQXHCYeFxkjGRQUHy8gIycpLCwsFR4xNTAqNSYrLCkBCQoKDgwOFA8PFykcHBgpKSkpKSkpKSwsKSkpLCkpKSkpKSkpLCksLCkpKSksLCkpKSkpKSksKSksKSkpLCkpKf/AABEIAQcAwAMBIgACEQEDEQH/xAAbAAABBQEBAAAAAAAAAAAAAAAAAQIDBAUGB//EAD0QAAIBAgMFBAgEBAYDAAAAAAABAgMRBBIhBTFBUXEiYYGxBhMyQnKRobIUIzPBUmJz0RWCkuHw8QdDov/EABoBAQEBAQEBAQAAAAAAAAAAAAABAgMEBQb/xAAiEQEAAwACAwACAwEAAAAAAAAAAQIRAxIhMUEEYSJCURP/2gAMAwEAAhEDEQA/AMmHpOskEoSdoRW9K/ZRTxm1lU3Qy/5m7iUsC8kcs1Lsx4dyJaOAV+0vkj9B5x8j+EKOZ8FYkjhqsvdbXOxt0sPSXC/VFyE0laKty00HVP8Ar/kMLD7Lk32rrw0NGGzJ07OMc/QuetrfwKS7myzRrNb4uJMhJvMo8Mqs9JU/V970YVsHX1V4Sj/MtfmW3tGC9qSXUI7UofxomJEszCVaMZWzOnU3Zk7xNels3NaVSt65cFuX0M/ELCVNc0Iv5DsLtKFHsurGaW7Km2kZmGtbtOtRpaZUui1L1DFQdmk/IxYbXoy3SSfSzFq7Wye65eRiarEukUuTa5EkYrjI46fpNU92Kt3tk0fSOdvYXhcx1dNdXJPhL5kfrpr3k/BnPUNs5naScejuXFifil0Znoa21Vulm+lySm0tzfi2Y0cdZaqS66j4bQi9LvoYmrUWadXHqO9x6X1I4bbje2W5VjTpvVxXXeyRVqMNyXyJ1biy49oU9708NR8NoQl7Kb8LFKptCm7dpLwJqONp20mn0J1OzQw2J5pj54lLn8ilQxWqsiedW5ia+W4s8RwuDqRjHLOK7MePcjQoQXvzTfcU8Ph7Ri46PLHfr7qFc6n8vyR9ePEPBPmWo8TTit6I/wDGocE5dDOzte0k0SxrLgkhrOL3+NS4UpDJ7Zb3wlEqfikuNxfx0eRlrP0ke0o8nJ8pWsRvERl/6V4Nh+Lh/Ah0K3FRSGKg/CN7o27iejh2vaUrdyJoY2K4NvoTR2rHk/HQmQdpOp1YwWkHJ8Los0sRVl7iS71oRLaC5fLUmp45Pj80ZmDT44dS9ppPuViaGzpW0qaEcpp77P6MWFWMeL+dzMwuyX/DJLVTRPRruHZbu/5SrVxvJkSlKXvpLudiYutX8XBe1J/MsUMVRlpb5syKeHXGSYZrPckYmGomGxVow4VcvdcKVCF/1k/EyZST53FhRk9yM4utrEYVWV5fVENGpSXv36FKphpOG/5sgw9Gz1l8hi61Ke1MsuzprxNCtiJz4mJH1alub6mzCusq0toZmqxZ5jQrrLHV+zHyRJ+JXK5QpQ7Mfhj5IkV0e2J8OM1hYlUvwsTUcLGWt7+JRzlrB4iztwf0OPP26z1l044iLeUzoKO/6iZIcS3Wp5lbc+D5GbKnK7T08TPBzd4yfcHLx9Z/Se1NB6xPmQKNuI+Vd23Ho1ywyVF8CSNKXIjjiGSqq+aIeTtVxJ6eJf8A2V7vmh8Uud+hJFh1mLHEdxBlfBDoxZkSpt8vEem1y8GVpPuEUwrQp4i3AsU8ZHjG/Uy4SHwkQbH4+PK3Qd+O7zKcwU2TBsrHrK0yCntCNypTlo+hWUrPeSIGzUx0dHYuYbaN4bjAlVL2BruzViTCw42jV7MdPdj5If60gpPsx+GPkPcjrCzHk9TQ9PoQ5hybLqY1cHXzK3FeQYzD5ldb19VyM6hWcZJ/PvRswkpJNbnuPnckTxX7VeqkxeuSx84kpaFvHYa3aitPe7u8oymz3UvF42HntXrOBSXImhNFdSHpm2cWG0Pg0VlIkjMiYn9ZyHwqPiVXMWMyGLTqIFURVchMwMXPWIVTRWjIepEFpzQ31iIs41yAvUqq5FapU13DaU9SOs9Qq3KpoT7PxDv4GepaEmFqWkgMOk+zH4Y+SHNkVJ9mPwx8h1xEt4emOTI0xw1MOuaOy8T7j6x/dGZcWM2mmt61Rjkr3rjVZ6zrpHExtoYbI7+693c+Rq4PEKcU+PFcmSVqCknGSun/AMueDjvPHZ6bVi8OaTJIsMXhnTlle7fF80RxZ9GLbGw8sxiVsdGRE2LGRdTErkLGRFmFUgmJMwXI2wzAxNGQuchjIXOQxYU9BFMjzjc4MWI1BtaepEphWkCITQqBTqWa6kFOYOeoFCk+zH4V5DnIipS7Mfhj5DrmN8OuJExbkdwuNTD8wuYZcLl0xf2XjMk7P2ZaPufBnQpXOPTOj2Njc8crfajo+9cGeTnr/aHbjn4kxmDVSLi9++L5M52cHFtPRp2aOvcDJ23gtPWJax9vvjzJw8nWcn6Xrvli3HKRE5Cpnr1xxLnBSInIt4LZdes/yqM534xi8v8Aq3CZz2YhcgUjpsF/49rys61SFFcl+ZP6afU38N6H4Kis0ous4q7lVl2dFvyxsvnc4W/JpX7rccVpefUKUpvLCLnLlBOT+htYf0OxUrOShTX881deEbnUvFxjbJFU0r5YwShGK5WWg2O07PXU5T+TM+objij6xI+gtS2ten4Kb/sQ1vQquvZqU5d15Rf1VjsZelEMmV4ene1s2Vp9d5lVtsp93iZj8i6zxVcbjdl16P6lNxX8StKH+paFSpLQ7Z7TW5tNPRp6prk0c9t7ZkIRVWkrQbtOO9Qk9zXc/p4nenN28S5W48Y8JjpSIVIVyO+sYqU32Y9F5DrkdN6R6LyHXMRLph6kLcZcLl1MPuLcjuGYaYfclwmLdOakuG9c0V8xZwGzquInkpRzPi90Yrm3wJbM8rHt2WDrRqRTTumiSvhbppq6krNdQXonWwlOk41PWucrVY2soNq6cea0d/8As0aNGSs3wtvaPmzaI9PRjjsJ6HYuo3aChFNrPVkoJq9r29p/I3sH/wCPqa1r4hy5xpRUV/qlfyOkdVcZfIgqYuC4/MW/J5J9eFjiqbg9jYOjb1dCLa96a9ZLreV7eBoPFPduS3dxi1dsR11KdbbnI882m3uW8iPToZ4vXVmbtLGrI1fe4p9HJXMGvtlviZ2N2i3CWt7Wfyaf7CFxq1Npxtfnrro/FcCnV2quDMCeMb4kMsQztrONmrtZlae0XzMqVYY6pOy9Wo8e+ZJ/iMnTqRbupJKz+JNeRk022TSnpb5nTi21o/TPJkVNUhzkRXFufS15MV6b0XReQ65HB6LovIW5yiXTEqYXGZguXsmH3EuNuFx2D0eg+jbp0FSpq19ZTa96plvdvu3I89oztKL5NeZ1eGm0k7677nn55mch0pDrNr7bV4rhaT/zaJP5NmFV22zN2hjXJd8Xe3daz/53GZPFd54pdohuz21LmVK21HzMeWJIZYoy3jTlj3zIpYszJYgT8QRcX5YgJRna+V252DBxhG0qsknwi3r8i9V2zSaUYxnLS+kLL6lRgVOy7cOH9hjkXMTUjLdFrqiKlhG3uduly6qDKPjSvv3Dqsop9l3Vlq9+4jbPRTgmfMy425Yj0mdRLSPz/sNUiLMCZ66VisZDhaZt7PchcxG2Ckb1MRU3oui8hbkcHoui8h1znreH3C424XBh1wuNuIDFnAxvUiu+78NTp4yVjnNmLtN8l5v/AGNmFa5w5J8t1g7E07/34mFipOLfFfI2cRPQx8bLgcuvbw3E4rOo2NlfgwC52jhpHxjvYz1b4yHwhbj9QuJc1HHWPiTa0ui2ds+CV8ur1170an4FJLTgxuzoXy/DF/8Ayi9V4dH+x4Z9u0MWvQXIhnC0KnDsTtz9ll+rHeRVqP5dR/yT0/ysse4J9OWuA24XPo68+HXBMZcLjTD2wTGtiXGmI4PRdF5DrkcHoui8h1zGtHXDMNuFxph2YLjbiXGmNjZNK8W+b8jQVKxX2dG0Iru89SzKRwmdltBXnvvwMOrVzNv5dC7tXEe6uOr6Gbc1SPqSdmC424lzrrOH5guNuJmGmO92Ovy4vnGP2ovV4rTx8inspfl0vgh5Iu4nh4+R8+fbvDNmtRuJX5VT+nP7WPlvExS/KqfBP7Waj2jh0xbjEwue7XE+4XGXC40PuJcbcLjQyEtF0XkOuRw3LovIcY1rDrhcaA0w646nG8kubSI7lrZtO9Rfyq/7EmTG9hyPEVMt29yRJoloZG1MR7vi/wBkc4VSq1XKTk+PkNuNA66h1wuNuFxph1xLiCDTHoWyX+XS+CH2ou4nh4+RR2T+nS+CH2ou4h7vHyPFPt1UHvFxH6c/gn9rDiLiF2J/BL7WVHAXC41MD2a54dcBoo0OuNuIA0wyO5dF5DrjIPRdF5DrmNbLcLjbhcaHXNXZNPst/wAT06L/AIzJR0OFo5YxXJL5kmUSYiooxbfBanO1ark3J8WaO2sTugusv2RlCFOuFxtwLodcBoXLocIIDGj0PZD/AC6XwR49xcry3ac/IobGf5cO6MfJF6tw8fI8bapfUWs+xP4ZeTGXHVX2J/DLyZpl56hRqYXPTqHXEEuFxocIJcBobHcui8hRI7l0XkKZUoCABZ2fRzVI8lq/D/c6GpNRTb0SV2Y2yKsIt5nZvRX0VifbOJtFQXvavoEll16znJyfF/LuIwAKAAAAAAABgIwPQ9lr8uHwQ+1Fyu9F4+RT2W/y6fwQ+1Fms93j5HmaVeI6u/y5/BP7WNQYt2pVf6dT7WaZefIBBTuAAEAUBBQGx3LovIUSG5dF5CkUAAAArYgAACAAoCAAoCAAoMQGB6Js39On8EPtRYrcPEp4D9On8EPtRYnw8TzqhT1Exv6NX+lU+xggxv6Nb+lU+xmkefgIB2CgIAChcQAEjuXReQokFoui8h2UBAFyiZSYALhlFsMCXBC2FLgSwtgAuILCZRQGBLCMcBMV3OyMTGdOGWSdoxUuaaSTTRdl/c89oVpwknCTjLg43v07zvtkYXETpZqqV4wcp6Zct3aKdtLvQ5Wri6ZHeGN/Rrf0qn2MnpYSbbtHcnJ9FvFeDlUU6e5ypzXPfFrRfUkMvNgLWP2fOhNwnGzW58JLhJMrWO2KQLi2CwwJcLi2CwwNitF0XkOSCG5dF5CgACAVAKIBAoCAAogAFKAgBAKJcLhXaejfo9Gnlq1O3OU3CKUXalHLf1vfd2Wi0udhi5qFLK04Qis9SfuynuUm/wCFLRdXzOE9FNo1JyqRnUlJJRcU9bb7/sek+jGxsHiYyjiG1PM8sYzlB2uknZd90cbbpihhKUoZ5ShJJ06kb5W9ZKyMvNKM43Ti5X9VwcpLXTnZHZ7X9EqFLL6upWUd9vWu3K24zamxaVndzlli5RzTbs0ITq5nauwoV6clJqnJuUouSfYqN3bSWtr8O88/x+z5UWlK2qbVju9s15U6VaUXZxjLK+Ttozz6viZ1HecnNrRZm3ZckdYMwwBAKAUQApI7l0XkKAAFwAAALgABcAAAAQAFCwAIBlDKAFxHQ+hX68uOkdL297menei7br0ciy2yetbkmpQ/FSSill35td4Acre2odj6Tb49P7nP1d0/gkAGfo4D0i/Qr/DI8/sIB1qklsI2AFkAAAgf/9k=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4" name="AutoShape 12" descr="data:image/jpeg;base64,/9j/4AAQSkZJRgABAQAAAQABAAD/2wCEAAkGBxATEhUSExQWFhUWGBoaGBcYGRoYGBgcFhkaGRccGhodHCgsGBwnHhkXITEiJSksLi4vFyAzODMsOCgtLisBCgoKDg0OGhAQGzQkICQ0Lyw0LDA2NCwuLCwsLCwsLC0sLC81LCw1LCwsLDYsLC4wLTQuLDQvLC0sLCwsLCwuLP/AABEIAQwAvAMBIgACEQEDEQH/xAAcAAEAAgMBAQEAAAAAAAAAAAAABQYDBAcCAQj/xABIEAACAQIEAwQGBQkFCAMBAAABAhEAAwQSITEFBkETIlFhBzJxgZGxFDNCUqEjYnKCkqKyweEVU3N00RYkJTRDs8LSg+LxF//EABkBAQADAQEAAAAAAAAAAAAAAAABAgQDBf/EAC4RAAICAQMCAgoDAQEAAAAAAAABAhEDBCExEkETUQUiMnGBobHB0fBhkeHxUv/aAAwDAQACEQMRAD8A7jSlKAUpSgFKUoBSlKAUpSgFKUoBSlKAUpSgFKUoBSlKAUpSgFKUoBSlKAVXsDx13vqjKFU5ljchl8T7iNutWGqNxL8liLpG6XFuD9aGP4kipRxzScaZeaV5RgQCNjqPfXqoOwpSlAKUpQClKUApSlAKUpQClKUApSlAKUpQClKUApSlAKqPM1qMUnhdtFffbb/Rx8Kt1VnnlYSxdH2LoB/RuAj+LLUo5ZlcGSPLOIz4dQd0lD+rt+EVt4nHKjZSDtJI6AmBpuSTpAB+VQPK1/Leu2ujgXF+TfNfhVku2Eb1lVomJAO+h38RRk4pXBEeOYMN987T6j6gbkd3XY/A0bj+H0AYmSAIVvtCQRpqIg6dGB61tYqzZCy6rCkESAdekCNTJ0Hiax4bDySzIqg7LlE6mSWPiZOg8TMzpB1razAeP2IQgkq8ZWykAyxXrtsTruBpNfBzFhiQAxM6AhGMt90CJJjfwrbtDDsAV7MgAQRlIAeCIjYGQfOayfRLX3E/ZHTbp50IMlm6rqHUyrAEHxBEg17rwCqwugnRRtsCYA9gOnlXuaAUpXzMJidfD27fI/CgPtKV8VgdjtvQH2leQ411Gmh8tAdfDQg++gcTEiQASOsGYP4H4GgPVKVhxGKtpGd1WdsxAmBJid9KAzUpXwEHagPtKUoBSlKAVC852M+Cvgbqmce20RcH8NTVeLtsMpU7EEH2HQ0IatUc+weOCNh8ROgIVv0XEH4ST7qv2JxAQDck+qo3Y+A/1Og6xXKeHBzhLlmA1y2ShBMa22ytrHgDV/5QxAu4dbhJa56jk7ymkDwEQY85MmTRs4aXZPq/rvt9vr24dSdnDEkPcgsNgPVSfDxPTN7dgYraNanEsK9xQEuG2QwOYa7ToROomJFR+H4ViVyj6SSFAERJICgCSSSdVBOupnxihpbs+ryvhhljOMswAxgyCNfYDA8AB4Vjx3ALEJuEQnuiJl2aIJ9UA3DoBrpMgAV7GBxDFriYggP6oKzAzlh7wDG2wgzvWWzgmtWcjOX71uCSSdDbB38WDH9ao7ExXrJM8f7NYeZ7xJcPM6yAwgGO7o51EHYzImtrhvCLVkkpMkAGYiASRAAABljqBrpMwI36VJUVHY/g9q62Zs05SkgjQHeJG+49hNYMVwu+brXLd8oG3UgsBpbAy96B6jSIIOboZJ114ZiLihxiW1VShy+r3RrHWT3oJI1jpQGVeWrUkl3JLMfsx3mzerlgxtJmRoZEAfF4FYNwr3tIeO7lOdm0jLt3TI6yJkgES+GQqiqxLEAAsdyQNToB8qw2vr3/AMO3/FdoWS2f73NLEcuWHmS+pUtBHeyqqANpqIX8T41nwfBrVt84kt4nLt3jGgEiXJ9w8KkaUKitbHYJLq5X1Gv7yMh/BzWzSgIR+B2AyoMwkZtCN7cBenQMQP6CNjh3ArFls6AyFyiYgABQI08FHxPjW1d+uT9F/mlbNQWa2QpSlSVFKUoBSlKA5libBscQxNs+rcIvL5i4O9++HFb3ImN7PE3cOTpcGZf0k3jzK6/qU9JF8WsRhLh0VluqT5js2UfDN+NVzHLcTJjLZUBLgIJOWIOs6HTcHyNSlsYJKUc1pHTuIjEhw9tk7MFJVpk6sG73SZSNNxv45uFLiAG7cqTJjL4Ek/CIHjoayY8ygI+9b/jWsHG+LJhredgWJMKg3Ynp5DxNUlNRTcuEeio2lRscN+qT9EV54pcVbcsQBmTUmPtrVS4VisWidoWIVtcp74WSYidokDTTbStfimOa6oNxiwDCM0KAZEkCPA715U/S2NRqMW38jSsD8TnuXC9xrDr/ANQH2SflXnD8cw7Cc+XfRtDp4eNUcXU3nMDsQRBiZ7xOv9K1MbxhbcRbnzzAjp5+dcF6Q1b9boVfEeDj8y/2uYsO0wWgdcjRpvsK18Fx6wuES4DmyokoIFzovqsRGp61QuHcwZmdSihspYakg5NWGw1iT7jWxwPmdMShP0eCuhGaCZEgwRAmG0noa6w1Wsd3BfTkdGPpov78wYUKG7QEETABJ946e+oj/acC49zs+4VtqjZ0ljmeRlBMesKhGx6kqUtEAbgtIbx0A12I3618bFDIVCBTIIjYAHMIny6UebXSa9VL3frIisSTLMeL4pvUtKvtJb5RXhr2M3e6qD2IAP2qpnD+JYx3u9rfdsjhQBCDUt62UCRoNq2e1JIbQGNCAAdfPr1+NQ9Pnb9fK/ht9KCceyRYblxWMtiGcj7mZonyQaVju8ym2gW0y3CQTF0w8AxMTJWep2190CWYzmJM+ZOgn+leOJ2cxwy2wWc230UZm1SNgJ6mqPD4NyjJ2/5bst7XJN8A5ku38QpJt5FlHGoZS+XJlEd7UaydAZ8Ku9cs5d5SxYvWi6EW7bAq7MFIAMmVknqQB8prqdenpuqnd12vk4ZWnX2FKUrUchSlKA+MwAkmANyelRicesNOQl48Bp+MSK1ec75XDhR9t1U+zVj8cse+oXhWo7onxI19teP6Q188E1jh/fJpw4VKPUzc5xwb4zDi0PyYDq+YmTCzMDTofGqNxC8uGR7K2VcwTN2TmAI1UgDxmJ8da6GbB2kaePhVM5+wq9mpZmCq5U5docA6knT1TEAySNqy6fXajJkWOe17cpb/AAol48a9ZjlHnstbFi9bgJkym2rtAR0GUjUtpB8dPjLcW4urPcxVy1cdLI/JIoBLDMAzb6GSpMwQI0MGqzwjDJafPZ7krGXcQ0T3j9rujXTep0Y7uspBBhtOplGXTwPe3r0s2lyzi4ydx8u7/e3NmeesxRn0wVc7++q/1kZb4zisRYYK3ZQpFtQBG0AsT607dInaYNVYYZ2Ui66ghhlmSQQMvdI2JUCdddPAVLcuqztbz2eyQwyqz9/QhtFHqkGAQfvVWeYLbhCmpBcd4DQagDffQH4VkUI+I4J+VP8A02dbU+tLbn57HQeWraC338pOdkRiNTmQPAPsL+2DVN4kuJfFW7JgBLrA5DDZFYK5ObyGwmrVyYFuYZdQcmILabytsKJ2ytqCR51XsZdIxt3EMoCq9xElgubMxJOxJ0CmfBq14ISclFnKdU2WXBhLWRLa7MO8QCxlwGlome9WW9eIutJ+x7+64A93ePx86jeHYprgZ2CoqxA1kkkHQmJ1Uax1qXw3Lt3GagFLenfcATDZu6ATOoXWem9RllWZxju6X3Ij7Ns8W8Uigl3Vdd2IG58/OsH063JEltCNAT0Ea7dfGrTheRLIjPcJI6qqqfHrOlSljlbCKZyFj4szH8Jj8K6x8f8A8pe9/gq3DzOT27Dm8XVCGZy3rCTr3SFE6kwNtJqy2uC8SYfUqPaQD8GInSR0/lXRMNgLNv1LaL+ioB8NwKwcTu3wy9koIIfN7RlyD397w236GY6eb9uX9KvrZZ5/4v3lMw3LF9zluYgW2P2YKt5gAqM3tBPtq28G4Gtg5i2d4iYCgDyH9axfScU6qHw66sAyk5hBB1kxsYBEHbzBr7hsTiotr2GXUZtQQozLMa693MdNpA1g1eGmhFqT3a8/xwUlktUiapUCcdjoc9hr9jUH7I6TJGad4JB2EGp1JgTvWg5H2lKUApSlARPM+Ca7h2CiWUh1HiV3A8yJHvqm8v3QqQmiktoNBqxrpFQFjl3DOTcKkMXuTlZlB/KNqQDE+deX6Q0EtQ04On+/k14M/RBxfFr7kfi8eq7noPlVS5qxtnEWblkPlclWUnYMhmD5ESPfWh6ScMPp64e1KotpCwzNqzMxJJJ10y1H8P5fsPetWssZ7iq0Mw0ZgG6+E1mw+h5wn4jnutzjPWQ9mjVwPE3tlQ4I3CnXK8b5T9rpVswXF7bgLcHsPUew107iXDLN+2bV1FdD0IBjwI8COhG1UH/+ZoVDYfEPbOoKXB2qBlOVgpkMBIOpJr3Itrkw5dNauHb/AL+TwcOvrR2iiYKkh1ka6A1hxXLGJuWmuLbQIe8EVkPdnZQFYGB8vHStXFcG4nhJJtm4g+3ZOce9IDD4EedY+H8eRzKPkeCpKmN9GHl/qKy5NDiyS6+/yGLV5MPqzWxg4WGt9xHS2GbMdRLG5Jc6sJOm2XqIrDdbvKxvzbBU7LbG4lGkgwdswIiZ6Vgx2FF1irMFNkDK07hhICxvtsRNbPBGdDbFoNcUXAQQDJZmiBmGsTMfjvXmvHJOpc/vd/I9fHKM6rh+Wx1DCYTh6AQtgHrJVj+0ZJqR/tCx/eJ+0P8AWvv0pv7q5+5/7U+lN/dXP3P/AGr2opRVIzNJ8/VHq3jLTGFdST0BBNab8dw6hizEZBJBBn7ce89m3dOumoEisV7jLozK1i40ExkGadQF3jeR10gzprWrjL1kDMcJmkAkG3LnMpaIjxMa9ZFXObrsStzi2HX1rgGmbWRAkrr93UEa9RFeRxmxIh5DBiCAY7kFhMb94ae7eo4Yy0SqNhSM2VRKLGUnN8BIJHTWpY8Os/3aa/mjyH8h8BQgw/21hv7xYgmend39o3127p8K2sLikuAlDIBg9IMAwQdjBHxrEeG2CI7K3A0jKIiZiI2nX21sW7SrOUASZMCJMASfOAPhQHulKUApSlAK1+IYk27bOBmiNJjcganoNd62KUBCjmO3lBZLg7pZtB3cvrTqCYGsATGsV4sccQAqtq8YuZTIUQzksZJbYS2v5vsnaxljFFjkdMhYd1hsoA/NMy2aROwEFdaYVr9pLlzEuhVVB7oiAqy5JgbkTQWcu4/cFziGLu7hWW2P/jRVb94NWty9auXcZYVNSLisfJUIZifcK10LkbE3LzliBuXutMD3muk8vcrvhbS5CO3cjtX0IVYJyrI1AbL4E+I0iTFBOc2+xbK1LXdusvRxnHtEK/u9Q/rGtCy2P7uYIIaW0EMvf0nPofU6eflWK5iMcWcrZQ5GcIWlSdAF3bVdd+sbCBMG5Oifqmc/cGwLhHu2Cblxwgu2jkuAwSJIBz7QFYESamRdx4J7iEEyNtBAgDv66zJO24n1Rkwd7Glx2lu2FkSVMmMrEn1vvZRttr7KyTapOiNu6s5Bwyw1q7dtli+uhfOjKFOUhgI72u+nq7a1P8uX7mIxAFgC1cFt1aWLAicuYNEiSp8CIOtRuPj6ffnYtif3bn/2qS9GEHFEj7jD94sPwcV5vgwlWR+03z8a+nkat4LpXC7HTOF2riWkW6QzgQxBJB951PtNbVKV6aVKjK9xSlKkClKUApSlAKUpQClKUApSlAKrnP2MyYRk63SLfuOr/uK3xqx1zb0l4xnxFrDpqQoAHi94wB7YA/bocs0umDPXo74V2t1sUw7tvu2/NiO8fcDH63lXR60eCcOXD2LdlfsLBPiTqx95JPvreoTjh0RoUrQ4kMRmVrREANmUgHMSUC7kbDOYkSYBNaxvY/T8nbETI3n7pXvj4GJj7O9DoTFKgbVziMLK29F1Oks2VdfXjfPoI6CRuZHhzYgz2wQaCMs765ge8fBT741iaA47x7Graxl5nBKh8VMa+tcVRv5kH3VI+iu+Gx94CcoECd+6iA7dSRPvrT5uwnaDGkKSyXniBJhrhDaeGgJ/RqQ9FmDZMS7MCvaC4w6HL3VB19hI9orysWVNKPlKvnZtlFdLf8HWqVBN9PULqhyxmZyO8CnezREAPOoGwGh1rKLuNyiBaLR3vANJ0Pf00ybH753yg+qYiYpUHefHifqtQgB2AJnNufEqB+j517dseMx/JGFBAhtW6jQzGp8ZyjaaAmaVr4B3a2puCGI1ER7NJMGI0mtigFKUoBSlKAUpSgFKUoBUHjeXkuY2ziyfq0YFfFvsH3Bn+C1OUoQ4p8ilKUJMOLw4uIyEkBgQSNxPhUTf4HaRSc9wDMxIXIJ7QjSMuwOsebTMmpytbiP1Z9q/xCjLRVtIj/8AZ21qA9wA5+6pVRNxixYQujAnTwgVKYayERUEwoAE6nTSstRXMnHrGCw74i6dE2Ues7H1UUfeJ/mToDQqc2scfwy4rG57gXJevBswIjLccHWNqm+W+LWbnEkW22abBIgGI7us+8VzXFcPV8BjOIXj2b4lrjKoMrmvXCwUCJjU6+ypLljEtaxK3UfLcWzbCzqpDKMwZeq91QYIImaxw9H44ZHkTdvf4nV5pNdJ2bHcCtXWZmZ+9qQMsep2fVTIidDpqfE1i/sCwgdu+e5BBII7pDiBEDVR0jyr1y/x+3iQRGS8kZ7RMkTsyn7ds9GHsIBBAk8X6j/on5VsZzXJGDgFlraKcxUA6HLrmKtr3fFF/EmSSa+ry9ZDBpckOH3G6zpoNQZkzqSASZqUseqvsHyr3QPkUpShApSlAKUpQClKUApSlAKUpQClK8vsfZQGivG8IZjEWjBgxcXQ+BM6HUfGs/Efqz7V/iFc94Rw/Ddi0Wbf1a/YXy1230HwFX7FfUj9T+JaxaXWR1CdKq/1fY7vG4SXvNjFYlLaNcuMFRAWZmMBQokknoAK4LjE/tHGviSGFu9djDo2+VEVXukdJCiPA3APGrBz5zKuOvPhUfLgcOZxFwf9Z1Mi2p6qpG/UjwUTGYDiK2MPf4k4gIuTDp4TIQAeZ1PkBXoRRwIX0jYtXY4S2fyWEtsWjY3SDp+qNPca2eD8A+nYi1ZFxrT/AEUPbuL0dFSMw6rqQRVRazcRcUt760ZxcnU5wTmnzma6R6ND/wARw/8Akz8rdGQfOH8Tv274wmMBw2Nta2rq+rcB+1bY6MpjVTodQRIIHROEcxdsrWbwFvEBG0HqXQBq1ufxQ6r5iGO3zZyvhuIWeyvrqNbdxdLlpujI3TppsYrleKvX8E30LiYmf+XxiyFuR6ska27g9s+0QS2aLR5R2yx6q+wfKvdVHlnmdiUw+KgOYFq6ICXfAGNEueWzdPui3VSqD5FKUoQKUpQClKUApSlAKUpQClKUArzc2PsNeq8XT3TPgaA4hwnndRYcdixbsxpmEb+P9Kn+bee7eItpgsC4d7q/lrokCwg0Ov3yRpGw16g1zLhiIcPJMG7fa1b8MloZtfeAJP3vhu37DC0cNggXuXW/KNp2jlphEUawPD4xXHBpcWFPoX7v+Tr4snJSfbcNg+3VLNjuYW1cW2GjW9djM8eQUFidhKD7VXbA8NXF8SsYJR/u3Dgt6/4NeP1SH2RPgQrCoXg3Eeyw5xVy0LdvA2jbs2jE9qzalj1d7gBJ/NHnUh6LOdOHYXDMLtycRedr19hqSzHQQY0AgQJ1nxrQzmUXmk/7zxP/AB8R/wB16uvowP8AxDDf5M/JKoXHcWly9j7iGVuXbzqdpD3HYGPYavvouM4/C/5M/wDjU9ip2yo3mHhdjE4e5avoHQgmD0IEgg9CPEVJVixfqP8Aon5VRl48o4dxXAYrhJFvEzieH3CBbvES1rNslwfz2PSNhe+WebAgVLz57JA7O+TJUHYXT1Hhc/a+8bldwtu7a7O4qujrDKwlWBGoIO9cZ5p5TxHCC1/DZ72AJJe361zDzuR9635/HxNk72ZV8nbwaVy7kvnAW0UBu0wx2AkvaH5o3ZB9zdekiFrpuHvo6q6MGVgCrKZBB2II3FQ1QMlKUqAKVVl9IvCSSBilOUwSFcqNvtZYI1GsxVoUgiRsaA+0pSgFKUoBSlKAVROdPSBhLKtYtt2r3LN6HtFXS2yqcodgdCddN9PMVbuM4Nr1i7ZVzbNxGUOJlcwiRBB+BBr83cf5TxOAW+blsqoBRHykqxeAMr5YIgmNjodN4A2+Hv2OBw2VQ1423ZZIGQX3IZj7ezA+NT3KXNFrD4e5h7VgpibgOR271xc+mYPEPbUaiIiACpktUJxewGYYdT37eHtKFEGGIDHMACY7x95rLyhb7BbuNxUN9HU9IzFdLa7DUtA1HSpRJZcDwZcRjsNwxR+QwYGJxfUNcP1VtvHpIO4zeFdG4pyRwvESbuEskn7Srkb9pIP41yvg+A45w+z/AGlbQXvpcXr6gM1xM0sA9ue+uU9IZZI0Ek9M5U54wmNUZXCsdInQnwk7H81oO8TE0IZ+eONYRLV7HWU0S1dvooJJhUuOqiTvoBqalLL31GHuWGysmGDF4kIo0JbwWSsnoDJ0BrS5nP8AvXEv8zif+9cq8+ipQcbhQdR9BbQ/pL+GtSDZw/F+Z7Cq5w/0m2ROe04uyPJTJHwrMnpedAbeLwt20SMvetspk6CT/SroeVL9hieH4jsEJk2HXtLQ8res2xt94AAAAAAVG8W5b4tiHR3u4QG2rqpyuxAugBzqsTAEeHnVWyY8qz1wj0p8MuAL2mU6CJH4zFWnC8cwl0d26jA+J09mu9V236NuH3bKLi8NYe8BD3LSm1mPQ9wjWInzmoXF+hbBgzhsRicOegD51HuMH8anYPki+c+QLmFZsdwoZrc5ruFXUebWQP4Bt08B45G51CjPa71smbliRIJ9Zrf3W6x6reRM1nfkLmDDycNj7d7wFwMje46/OqFxjlnjdi+2JfCXc5Mu9odqr+JYJO/ifnVk+xB+kuG8QtX7a3bTBkbY+zcEHVSDoQdRWya/P/LnH8Sbbmy72Lh0dJicm7EEaZSAM2h3GoBjpfAuesILVu1iL0XgvezwJPWPvAbTVWvIGhwYIbZbKs9mNYE6nxroGF9Rf0R8q4LwXnS8lpx2SE9mBMmND4f1rvGAabVs+KL8hXl+jtLkw31r9t/k75pxlwZ6UpXpnAUpSgFKUoBXLeYeCYjG37iXcWTZFxytk21KrkkKQQV1HiZNdSrnVrilgYq+GuoMty9MsBEE71g1+TLBQ8N8un7jtijF3ZMcQ4q2E4YrZ810qLdtiACX1AaBA7oBaPzTVAwvBRicThOFxNu3GKxs6yBHZ2m8Z0BHmT0rTxvGbt261zOXsWXY2spGVR3QdNAZZZk+fSavfojwYNm/i2zm9ibzF2dChyppbVfvIATBGmp8K2Ym3ji3zSKSpN0X2qVzX6O8PiWOIsN9FxR/6iDu3PK6mzg9Tv7akeY+eMDgz2b3M97+5t9+5+sBon6xHvrn3Gee+IYk9natmwh3Z+0toB+dcyh7nsQKPM1coc04lhL6HGdqJZLtxLjqDkLh2DwSNiQSJq78icSTC4nC3rs5foWXQoNWKfeYDp4zVV4hhnJudtibMSyoS8KQSRmW2gIUHQwe9rqa3eGcewFprRuImLFuz2XZmz2iMdIfXYiDAjrU2Dta8/4I/e/as/yu1lXnnBnq3xT+T1yX6e2I/wCW4Ah8D9ERV+LKfnXuxyPxi6cy8NwOH83Fsx+qJj4U2B1pedMGerfAH5GvZ5wwg3NweZtsB8Yiuf4X0X8WbS7xBLS/dsW9P/GpLDehfB74jE4q8esuFHwAPzpsCw4/0j8MteteHuI/1qu4v0z4IaWke4fzQzfyHzqewHou4Na2wisfFyzH8TW0/o/4Wd8P8Ll0fJ6bA41xjj64i/8ASLWAuI8KvdK2VIUlhIAltTJ11geAqLxnGb10lTZwoKycrK18iNzlIIB9ldyPo24QNewZfZiMQvyu1ybng8ClVwFt7jlWJvpfvMbZEZRlulu0U96YjQCDSwRWAW5c7ZnKNNsaqqqBrHqqTA9or9J8M+pt6R3F0/VFfmzhuKCWroE99ANSABJYH576fAmuq8D9KOGN23h7qdinZA9s7oBIUQCoJKgwdZ8PGq27JOj0r4rAiRqD1r7UkClKUApSlAK/OXMSA4zHf49/+I/61+iMRibdsAu6oCQAWIUEnYCdz5V+fuLycfidIRsRe70AaFyCczDoNZNLrcIgcPjUXD9h2Fy4s5mLXVtIxU7jZsgPnVs5abjuKtJbwa27VhRAZnum0B5MZD+6d6nfRfyPhGspi8Yqveuseztue6qoYX8nszSpbUGJHhXWlUAQBAGwqQclw3ov4m/13Eltjqti1A+JI+VSGG9DOB3v4jFXz1zXAo+AH866XSosFLseivgqCBhR+lnuZvjmqe4Py1g8LrYsqpiMxlmj9JiT/wDlS1KAUpSgFKUoBSlKA1eK4EX7NyyxKi4jISu4DCDE1wji3ox4haZ1tW2ZJOW5bKQR45TdDD2QdtzvX6BpQH50PLuLP5H6NipFsKG7G9GbNJb1cplYEZvOazcE9GfE7lxRdVsvS5dygL7e8XbTZfxG9foWlAaXBeH/AEexbsZi/ZqFzHSQNtOgGwHgBW7SlAKUpQCvjGvtKA/NXOHHOI4i86YyciXCy2YgWzBAEwCCFMSd5J61o8OUm2pgAsHEMRsgBOaY6EQYE7CYr9H8S5dwd9+0vWLbvGXOR3oGwzDUbmoO96NuHMwaLw37ov3YM+ZYlf1SKA4DheLv21trSlb1lpDR1BkGcwgAfZKnQkda/R3InFb2Jwdu7fH5TUFoIW4BqHXQaEEajSQY0rzhOR+HWyCLGYjUG49y7t/iMasVAKUpQClKUApSlAKUpQClKUApSlAKUpQClKUApSlAKUpQClKUApSlAKUpQClKUApSlAKUpQClKUApSlAKUpQClKUB/9k=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grpSp>
        <p:nvGrpSpPr>
          <p:cNvPr id="8" name="Group 7"/>
          <p:cNvGrpSpPr/>
          <p:nvPr/>
        </p:nvGrpSpPr>
        <p:grpSpPr>
          <a:xfrm>
            <a:off x="2266" y="1554623"/>
            <a:ext cx="8962222" cy="4363693"/>
            <a:chOff x="-17101" y="1626631"/>
            <a:chExt cx="8962222" cy="4363693"/>
          </a:xfrm>
        </p:grpSpPr>
        <p:sp>
          <p:nvSpPr>
            <p:cNvPr id="7" name="Rectangle 6"/>
            <p:cNvSpPr/>
            <p:nvPr/>
          </p:nvSpPr>
          <p:spPr>
            <a:xfrm>
              <a:off x="154443" y="1626631"/>
              <a:ext cx="3201582" cy="436369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6" name="Group 5"/>
            <p:cNvGrpSpPr/>
            <p:nvPr/>
          </p:nvGrpSpPr>
          <p:grpSpPr>
            <a:xfrm>
              <a:off x="-17101" y="1772815"/>
              <a:ext cx="8962222" cy="4217509"/>
              <a:chOff x="-17101" y="1772815"/>
              <a:chExt cx="8962222" cy="4217509"/>
            </a:xfrm>
          </p:grpSpPr>
          <p:pic>
            <p:nvPicPr>
              <p:cNvPr id="8208" name="Picture 16" descr="http://renews.biz/wp-content/assets/Tidal-Generation-Limited-1MW-tidal-turbine-Alstom.jpg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087469" y="1772815"/>
                <a:ext cx="5857652" cy="421750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5" name="TextBox 4"/>
              <p:cNvSpPr txBox="1"/>
              <p:nvPr/>
            </p:nvSpPr>
            <p:spPr>
              <a:xfrm>
                <a:off x="-17101" y="2924944"/>
                <a:ext cx="3201582" cy="193899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2400" dirty="0" smtClean="0"/>
                  <a:t>Diameter:   18m</a:t>
                </a:r>
              </a:p>
              <a:p>
                <a:r>
                  <a:rPr lang="en-GB" sz="2400" dirty="0" smtClean="0"/>
                  <a:t>Rated Velocity: 2.7m/s</a:t>
                </a:r>
              </a:p>
              <a:p>
                <a:r>
                  <a:rPr lang="en-GB" sz="2400" dirty="0" smtClean="0"/>
                  <a:t>Rated Power: 1MW</a:t>
                </a:r>
              </a:p>
              <a:p>
                <a:r>
                  <a:rPr lang="en-GB" sz="2400" dirty="0" smtClean="0"/>
                  <a:t>Power Coefficient:  40%</a:t>
                </a:r>
              </a:p>
              <a:p>
                <a:endParaRPr lang="en-GB" sz="2400" dirty="0"/>
              </a:p>
            </p:txBody>
          </p:sp>
        </p:grpSp>
      </p:grpSp>
      <p:pic>
        <p:nvPicPr>
          <p:cNvPr id="12" name="Picture 11" descr="Screen Shot 2014-06-01 at 5.48.33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86400"/>
            <a:ext cx="9144000" cy="1371600"/>
          </a:xfrm>
          <a:prstGeom prst="rect">
            <a:avLst/>
          </a:prstGeom>
        </p:spPr>
      </p:pic>
      <p:pic>
        <p:nvPicPr>
          <p:cNvPr id="13" name="Picture 12" descr="http://www.walesinternationalconsortium.com/images/logo-cardiff.gif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924800" y="5562600"/>
            <a:ext cx="1109345" cy="1171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3852794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TextBox 38"/>
          <p:cNvSpPr txBox="1"/>
          <p:nvPr/>
        </p:nvSpPr>
        <p:spPr>
          <a:xfrm>
            <a:off x="206720" y="410761"/>
            <a:ext cx="820647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4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Horizontal Axis Turbines – Verdant </a:t>
            </a:r>
            <a:endParaRPr lang="en-GB" sz="4400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3" name="Picture 4" descr="http://csmres.co.uk/cs.public.upd/article-images/Marsh_tidal-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702" y="1916832"/>
            <a:ext cx="2793269" cy="3826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5"/>
          <p:cNvGrpSpPr/>
          <p:nvPr/>
        </p:nvGrpSpPr>
        <p:grpSpPr>
          <a:xfrm>
            <a:off x="107504" y="1556792"/>
            <a:ext cx="8702261" cy="4392488"/>
            <a:chOff x="107504" y="1556792"/>
            <a:chExt cx="8702261" cy="4392488"/>
          </a:xfrm>
        </p:grpSpPr>
        <p:sp>
          <p:nvSpPr>
            <p:cNvPr id="2" name="Rectangle 1"/>
            <p:cNvSpPr/>
            <p:nvPr/>
          </p:nvSpPr>
          <p:spPr>
            <a:xfrm>
              <a:off x="107504" y="1556792"/>
              <a:ext cx="3600400" cy="439248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4" name="Picture 3" descr="http://media.treehugger.com/assets/images/2011/10/roosevelt-island-tidal-turbine-080922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07904" y="1909316"/>
              <a:ext cx="5101861" cy="38263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TextBox 4"/>
            <p:cNvSpPr txBox="1"/>
            <p:nvPr/>
          </p:nvSpPr>
          <p:spPr>
            <a:xfrm>
              <a:off x="218290" y="2852936"/>
              <a:ext cx="3185552" cy="193899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400" dirty="0" smtClean="0"/>
                <a:t>Diameter:   10m</a:t>
              </a:r>
            </a:p>
            <a:p>
              <a:r>
                <a:rPr lang="en-GB" sz="2400" dirty="0" smtClean="0"/>
                <a:t>Rated Velocity: 3.3m/s</a:t>
              </a:r>
            </a:p>
            <a:p>
              <a:r>
                <a:rPr lang="en-GB" sz="2400" dirty="0" smtClean="0"/>
                <a:t>Rated Power: 500kW</a:t>
              </a:r>
            </a:p>
            <a:p>
              <a:r>
                <a:rPr lang="en-GB" sz="2400" dirty="0" smtClean="0"/>
                <a:t>Power Coefficient:  36%</a:t>
              </a:r>
            </a:p>
            <a:p>
              <a:endParaRPr lang="en-GB" sz="2400" dirty="0"/>
            </a:p>
          </p:txBody>
        </p:sp>
      </p:grpSp>
      <p:pic>
        <p:nvPicPr>
          <p:cNvPr id="8" name="Picture 7" descr="Screen Shot 2014-06-01 at 5.48.33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86400"/>
            <a:ext cx="9144000" cy="1371600"/>
          </a:xfrm>
          <a:prstGeom prst="rect">
            <a:avLst/>
          </a:prstGeom>
        </p:spPr>
      </p:pic>
      <p:pic>
        <p:nvPicPr>
          <p:cNvPr id="9" name="Picture 8" descr="http://www.walesinternationalconsortium.com/images/logo-cardiff.gif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924800" y="5562600"/>
            <a:ext cx="1109345" cy="1171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0603970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TextBox 38"/>
          <p:cNvSpPr txBox="1"/>
          <p:nvPr/>
        </p:nvSpPr>
        <p:spPr>
          <a:xfrm>
            <a:off x="206720" y="410761"/>
            <a:ext cx="748967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4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Horizontal Axis Turbines – MCT </a:t>
            </a:r>
            <a:endParaRPr lang="en-GB" sz="4400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10246" name="Picture 6" descr="http://www.subseauk.com/editorialimages/tritechh22smalll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760" y="1937668"/>
            <a:ext cx="2667124" cy="3811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"/>
          <p:cNvGrpSpPr/>
          <p:nvPr/>
        </p:nvGrpSpPr>
        <p:grpSpPr>
          <a:xfrm>
            <a:off x="35496" y="1556792"/>
            <a:ext cx="8930410" cy="4392488"/>
            <a:chOff x="35496" y="1556792"/>
            <a:chExt cx="8930410" cy="4392488"/>
          </a:xfrm>
        </p:grpSpPr>
        <p:pic>
          <p:nvPicPr>
            <p:cNvPr id="10242" name="Picture 2" descr="http://renews.biz/wp-content/assets/MCT-SeaGen-credit-Seb-Kennedy-reNews1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65971" y="1916832"/>
              <a:ext cx="5799935" cy="38325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Rectangle 5"/>
            <p:cNvSpPr/>
            <p:nvPr/>
          </p:nvSpPr>
          <p:spPr>
            <a:xfrm>
              <a:off x="35496" y="1556792"/>
              <a:ext cx="3130475" cy="439248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35496" y="2852936"/>
              <a:ext cx="2851358" cy="193899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400" dirty="0" smtClean="0"/>
                <a:t>Diameter:   2 x 16m</a:t>
              </a:r>
            </a:p>
            <a:p>
              <a:r>
                <a:rPr lang="en-GB" sz="2400" dirty="0" smtClean="0"/>
                <a:t>Rated Velocity: ?</a:t>
              </a:r>
            </a:p>
            <a:p>
              <a:r>
                <a:rPr lang="en-GB" sz="2400" dirty="0" smtClean="0"/>
                <a:t>Rated Power: 1.2MW</a:t>
              </a:r>
            </a:p>
            <a:p>
              <a:r>
                <a:rPr lang="en-GB" sz="2400" dirty="0" smtClean="0"/>
                <a:t>Power Coefficient:  ?</a:t>
              </a:r>
            </a:p>
            <a:p>
              <a:endParaRPr lang="en-GB" sz="2400" dirty="0"/>
            </a:p>
          </p:txBody>
        </p:sp>
      </p:grpSp>
      <p:pic>
        <p:nvPicPr>
          <p:cNvPr id="8" name="Picture 7" descr="Screen Shot 2014-06-01 at 5.48.33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86400"/>
            <a:ext cx="9144000" cy="1371600"/>
          </a:xfrm>
          <a:prstGeom prst="rect">
            <a:avLst/>
          </a:prstGeom>
        </p:spPr>
      </p:pic>
      <p:pic>
        <p:nvPicPr>
          <p:cNvPr id="9" name="Picture 8" descr="http://www.walesinternationalconsortium.com/images/logo-cardiff.gif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924800" y="5562600"/>
            <a:ext cx="1109345" cy="1171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4069882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TextBox 38"/>
          <p:cNvSpPr txBox="1"/>
          <p:nvPr/>
        </p:nvSpPr>
        <p:spPr>
          <a:xfrm>
            <a:off x="206720" y="410761"/>
            <a:ext cx="909146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4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Horizontal Axis Turbines – Open Hydro</a:t>
            </a:r>
            <a:endParaRPr lang="en-GB" sz="4400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" name="AutoShape 4" descr="data:image/jpeg;base64,/9j/4AAQSkZJRgABAQAAAQABAAD/2wCEAAkGBhQSERQUExQWFRQWFh0YGBgYFx0aGRkWGBoXHBYYGBccGyYeGBojGxcWHy8gJCcpLCwsFx4xNTAqNSYrLCkBCQoKDgwOGg8PGiwkHyQsLCwpLCwsLCwsLCksLC0pLCwsLCwpLCwpLCwsLCwsKSwsLCwsLCwsLCwsLCwsLCwsLP/AABEIAL4BCQMBIgACEQEDEQH/xAAcAAABBQEBAQAAAAAAAAAAAAAFAQIDBAYABwj/xABLEAABAgMEBwQEDAUCAwkAAAABAhEAAyEEEjFBBQYiUWFxkRMygaFCscHRBxQVI1JTYnKCkuHwFkOi0vEzsjRjcxckJVSTpMLT4v/EABkBAAMBAQEAAAAAAAAAAAAAAAABAgMEBf/EADERAAICAQIEAwYGAwEAAAAAAAABAhEDEiETMUFRBGGhcbHB0eHwIjIzQoGRNHLxFP/aAAwDAQACEQMRAD8A9Kjo6OjYyOjo6OgA6Ojo6ADoSHNCEQWA2Oh12OuGCwobCQ67CNBYUNaOaHXY67BYUMhYW7HXYLChIQiFaOaCx0MaOhzQl2HYqGmEaHlMI0FhQyEh8JBYUNIhrRI8NKoLChjRjddbDOnzpMuWhRQBVV03QqYQCSQG2QAfExtCoRn9dtLLkWRapRuzVKSlB3El1GobupVDsKJtVUAWVASzBUwBi4YTZgDE1IYQVjPahTlGwyzMVeWVLKsAxvqcMN5dX44PmYImD/Cga3FhscZsIZvCLFRxhGhO14QnacIBUGQDC3TCPCExkaDmMLWI3jngAkvGFeIY54KAlv8AGOv8YhMNaCgsnv8AGEv8YhhH4w6CyYr4whVxiF4R4KCwXpedaO1KUGamV2JKVSky1kznIuLCw6Q10gjGrkMxDSrTpES03jfUFlx8XmJUUupnWJ5BBDUuuHG4vrXhDDoLMpbNOaRTNvS7KJiLp2b01Id070u9DwqYAWXXnScxM2UiwrVNlKCZihMN5CmGyRdarE03x6QVRktX7Qn4/pFF4IV2qGAa8vYUSTedyB9FqDCFSCyirXHSl8H5Lm3WYp7U1O1V7nFP5eMQnXPSgSofJk5yoEG+dlOy6W7OuCg/2uEbdCFF/nF4nJG+noQA1004qySQUrWSonJDBKWKiWQ+YHjFUKwOrXnSQKT8l2i6kbQdZvUUHfsaVIV+HjEJ1/0jdI+TLTeKgQWXRIIdLdhVwCH+1wjG6V1rmkIZaklaRMJCympFGUkgppk7PWPSPg+00u12MLWtV+WsylFkEKuhJSXKSSbqkuScQYUWnzXqU9gYdf7cVJvaMtV0M4HaOpQer9gGclJbDZ4w0/CDb7pHybarxNDdVQMKN2G8GvGNxKQoisxWJGCMlED0Nwh/Yn6xXRH9kVsTZg7P8J9oWtRRo+0rSnYUlLqKZgNQoiVskBtk4Q4fCHbAlIOjrXeB2j2ZYhjQDsqVbpF7UK8r48Sog/Hpj3QmtEVqk15MI086WQkkLU4BIcIbD7sLYGzGn4RLS6//AA62AEbHzZ2Swx+arVz4xesuuFoX2ZNlnIFb19KhubCQWgdr7rcuyr7NClUSFKJAHeJCACACcCTGNGt9oE0rlzpgKEFd1UwlJui8QUuygXIqHaj0BiW2umw0rNvbtcLWy0ITJRNclAX2pUUA1Il/Fk3hk70eAdk1gtWlJKXlD5uYReQlV0lYTdJFbpAfPONCm09rpCxTUqUBMsUxYcJcBV0tQNnGQ1C0dPnWacJCwjbHpqS5CE7n3wMEekatyrlmSj6K5ic22ZswZ1ygiVRk9UdHzpaCtaim+oIuk3lJUmYpMx3cAu9QS+MaezAupzeYtUDcDkOMXGqREuZIVw0rhSiEKBvi9iRDMhL8cUiGsIewFGdr8SNiWkHepRPkGgbN1utJwmBI+yhLeYJiodEyCXIrzMIdESNyvzKjPheZeomOtlpH8/qhH9sOTrpaPrUn8CfdFU6Is49EnmpUcmwSPoH86vU8PhBrCCdeLQPoHmj3GJk/CDMHelIPJx7YFqsEn6B/Or3wxOjpI9D+swcIWsND4QT9SPzH3Q7+P/8AlD8x90ATo+QfR/rV7475NkfQH51e+HwvMNYfOvZylo/MYT+PFfVJ6mAQsMgfykn8R98OTZpOUpP5j/dBwg1oPJ13Uf5I/MfdDv40P1H9f/5gDckj+UOp98cFSsezT1PvhcKXcNaD413/AOSfBY90PTrsjOUsfiB90Z+/L+rT1J9scVy/q0+J/WDhyDWjRJ1uQqiUKvHC8zPxaMGvTBs02e6e1MwoN6+JSwpIe9eSghRc3qihwZ4P2Zcu8Pm054KY4ZGrdIwusOlTLtVouJlli20kqIAAFS4r4R5/iHkjlUU+l+p04lFxtrqaKbr5aktd7KoBdQmkufuzkp8oC6X03OtQT21xV2oHzjEne8wsOCbvF4z1qnqQh2SWYVS+f6xTTpNR9GX+T9YUeLJbMp6E+QV0gdpPzKVPLTvpQhgTlzgnq7rdPsctUuXISUKVf/1FJIUQAe4QD3U5ZHwmsGhJS5EtalKvKlhRDIYEh2DpdqxcVqvJbFfSX/bG8cOVf9M3kgWZfwoTgP8AhAcT/rzRUlzTxbGH/wDalOx+J/8Aul+6Kf8ADUgCpV49n7Ux38NyCPS6y/7Ivh5/IjXjItF65Lsip4TIvibOVN/1VoYqYEbIYimJrxi//wBps5bJ+KhN4hL/ABhZYGhLUeKw1ckfb5vL/shDq7IP0uqPWEQLDnSrYbyY7sBK0lMnTO0tLTVMUupe1dY3U7KQGBL4VrvpGmSkldEi8lYxLsoGju5jR/w7I+11R/ZFfSGr8sS1qQ95KSU1SRTFxdrR84zl4fM92/VlRyw5URWXWdaFyFsgmRJVJSLywCgszstwQAMCAd0VdW9ZVWGVMSkJXeWKlSkMSn7JbBGYzxjLHSczen8o90W7NOWpN5w7t3U8OHGMpKaW7NFpb2RuNW9a1qn9mpaeze+EX1PeMwKN1V532lE4uz0xjZ2bTCNu6CXVmt22U7ydxjyvQcq9aFJmAKQmW90gMSSBVg8auyzEyg0tAQCXYAivSOvw0W4rsc+aSTNcrTafonrDDptP0T1/SM18pKhvymc469BhqNKrTQ+j5/pDflsfR/fSM38p8Y75S+0Ogh6BagjePDpChZyI5M8RzFBnBX4keGEMmIO8+LQiiU3uHT2R3ZK+z6j6hFfsiDn1EKuzqZwX5tDEWAlW5P5jEXaF8AfGKykF8RyMMmAPiPCGIuEH6I/fjDlUxR5xRVdyIHNgfMwhmJHpDwbyaChFsnO56/fCGcPotzJ86xT+MAZnz9ghhtAO9v3weHQrLgn1okdT7DDyTmB1V7opGYDm3jDJswDf1HvgoLLiQCcuph6ZQP0R+IxRE8gcPviFRaTvLcVN0yhhYQkBlju54HgesYXWqWPjE+g34tl5xs7FaD2gAL45pVkcsCPCMfrWn/vM8uXxwphwoBHj+L/yF/r8Tvwfp/z8AfpYfNHmPWIDS43GukoKsgUQykTEgVwCgbw5Fh0EYaXjG0cfDuN2Tq1bnpWh1n4rISHJMtADEkuQGAAz4RvtE6l7N+0ls7gLMPtqHqHXKI/gy1eu2OzT5rXloR2QPoooX+8oA8hzMbG3S3DeiMecazzUqiRHH1YERZhhIQiUgUKwkXjyMUtK2yTZhemErUcATeWrk9EjjF7TWlU2eUVnkhP0lHAe0ngY85tkyYqe87vG6ongTgBkBg0Zq3uy262QukdOzZqyb5QH2UhbADlR+ZijMVMJckk8axfmaKHbhP2vIVPkIrzZKjMZJz6DMw9cuhNJ8ysm2Ed5II5D3RLPmjspqkY9kvcPRMSTJIL7/wB1EUJ0ogKTUBSSk8lBjGkMrkqZDgk7R52YN6KklUlRAJAWxOQwNd0CbZZTLWpCsR5jIjgRG61LANiWCPSVjnSOPxUtONt9K99HRi3kkUtXUXrYpk3k9mLzEbIcVG+rCNuvRssMKl+XujJ6ogC2Tf8Aoj/cmNpP9DIOz8Y0wTagqIyRTluZ/WVHYhNxKdpsXzctjuaAPyhMo4S3mB1jR66l5aVb5g6MWjIFhlXn+sdmOTa3ZjKKs0PaoyJ8474wj9gw26o1dXHZLPmP1hnaK3L6H3R1I5zTqQcXWebAeqkNQK95SfxD3tEnxwE0SVNiXJbqXENvIVuB44+sv4GMTQW4d5V08qxCLOTg/tpDlTAA4B8QffD+3owCDwz8zDAhEjIuPEU5gKpHKsROAKhvvAQ42gZgAHh+hDwnxdNT7KeRgEQizMWc9RTxh3YM4AB6GsJMTuI8Kkw0SiBTycQxCmyk5er1Ex0uyMe4S/FveIfJS1QFDp/bDL7u5L72fzYwwOm2L7Kh+IH2ecKmzt6OOZJ90QzZIU1SB4D1AGI5MgDNTcyMIBF2Xs0urfh/kQhtBBY364VGWOXGKipcs5qJ++X6AwqLCk5rS9KEe6BjTINLWkoSTLKgu8i6SEqDLWlNMzS8MvVGU0ypRVNK1BSimqg6QcfRx3UO6NTpizXJabkxcxQmS6TGw7RDAHHvBJ674y2n1FUycp1B0uxTgwYjCld8eT4v9VLy+J3YPystax6WlmzLkgkL7RJZQOAdy7M1RnnGSSYO64oAmJAwD5NRkZZQAEdMnbZnHZHp0z4WezkaPkyHAs0lHaFmUZoQUKCSqhABIwYu70jRaG+E/wCMLAKlTEhJVdATevUCRQABRJLMSGd2pHhyoPauJIF4UJU4IoQQaEHJiHiNNspypHq+lxMtU1ZpckbLAvtK7x44M7ZCKNpl35CSaLlG4XzSe4fJvwxY0douaiWm0IVVryi797ELGb5gwKtduKlElGO5x0rFwjqlS6GcpUrCsu0JmTlKS/dLAirkM4HWITK7OWpR7y6ckg+018BAkWnO4x3vURorPNSpCZq0AsC74XhmRgd9d8PLj0cuQoT1AVGjVgdodkYpBxV7g2ecV7XJcfvCC9qlT55vJlrUN7MPzFh5xSnWZSQygxDhv8YxkuZp0MNrZY6JmZg3TyNU9C/WJtSZkw9qAr5pKTeTSqlPdOHA+UENYZDyJnBL/lIPsinqH3bTyR6pkYePdYZP2e808PvIsat2ootayE3nkgd4JbaFXONW6xobVpwGi5TpBDtMQbzgmhegZObYxltBEfG1PnLQPHtZfsB6RoJ8gHZYh0kFjUMm5Q72WfKOB+KeJqPl8Do4SluUdY9YROSlF0SzevMqYnJxkTmK1pABU9w2wX3Kf1CGaSXfIUQxJW7f9VfviKxUWitARyFY74Z5VRzygg7Knkk3roH2VFVeV3nWHbH0l9FRXNsbvTUD8Sd0M+UB9fL/ADD3R61SX7l/X1OLZ9DZ/FWJu31kYkpoK72MISoH0gdz9eEW9p2vTBQ96aA3IAGLqLGSGUgL5uoPvYkeqJsKAk6a5YhVcg5bpSHSEFDgynGTmv6eNYMTpGyxlp5gADoTdimJqQ4KxyYCnAuekOxUVQF5JD8yejmkMm2gKLFKArOrkHrFokEUIrjs3va0cE3QSks2fZgDyOEMCkVkUKleBA8wlx1hwnJIHeVzI9bRZE1RNZqRxavi6YWZJGKVJmFsXPsh2KiiZiCO71UX9Y3w+VaUh9kkfeJ5MC/lFhUuYBUoDbsejO8QSbKcavhj+haACNVqKqISE/eJjkqB7wCjm1fU0SzKUUWGbFy28AsDycc4dcSAHnYhwDLI8kqU3SE5pDUWxhmJH8tXLZHtirNn5sRzL/7RSLK5CUnanS0vRjfxqQKoxhyJBI2JkpQODLSAeTtE8WN0Vw5VZQ0hpFpThN/bSWS5LIWlRYZlk5xm9OzxMXNWAQCk0Oycxh4YGNnZ7CvtCJiReAYbaMTeCgRevAs2WeeWe1l0PPM2aeymqCk0UmSpQJbIpDCPJ8VOMsyrsduCLjHcz+ttqK520m6XOBcF7rMccAMRAQGDmsclSpgcXSMQXcGlGbhAsWJXD+r+2OpyVmaRVJ3xpNX+4jn7TAJViV+wr+2DWhwUJAOKSXbm8OM0nzFKLo9OlaPQJKlonpCglN5IWxqCwOF7A0rAcTj9nkB19UXNG6Rs6UovS5q1KFbiQbtDxqXApSldwMM60hBY2dSaekk1ONAMmKcocMumVJXZEoalzKhmKJxS37pGx1fsxTY1TCBslahdqNkDDxBjO2MTJxuSrOgrIDOFAByQ6nUKbJOIpzjbaRt06XJlWaz2eoKUkoUCQcQCGF28ou+WGYhTz67jXIaxaKdmf0hpiaAL4UkEAi8CHBwIfEQLmWkqSxqAS3CgeD07Wu0y70taGKaFK2IB4pJgBpC0lTFKEoJBKkh2cl6VLY4cIzTS6F0AdPD5ib9xXqMBdSFEJn1yTSm5bGCenFm5dUUtMUlFH9IxnbBpLsCtCRS8yg+JDh3LmMvFp5Mbguf1NMP4ZWy7owE2otQhCS+7bTXqRByXbCFtMXLJD7QmJq5FFAkEGn7aAkm0KRMlguAoC6bqai8MVNeKbzZ5RNarT3r7PcUaVF0InpBphWYfCuUcOTw7mr8v5OmM0tgZbG2VD0it2z2y3PnECkuCAHLFhvghp5Z7UgswUtqfac4RUs0zbRhRQ9cbw3SZjLqQ/JqspCvGkN+SZn1B/N+saNNsSMVg8gf3lC/KMv6XkfdHsXjX7l6HFcuxsjo1RDmWsPvX69p4pL0WK0w4vuyjXLSVBipfURHK0ekAve/M3qh2Z0ZpNgLhpfiQ7/v2xIbKt9q4kZBLuOdXEHF6OQcAt/vN7IjGikDFJUeMyHYUBjJmE7QBGFCau7CgpTdFU2YOAs+YNMgxFI0K9Hyw3zaWG8+2jx1mkoD3ZYJal2vkVGHYqAZlSyaUbirHLICIbOkFRCbv4SokHOozjQzXGQRXMpfoKxWCC4IUQDmkj1NFWFFH4srFK/ASlKLjiSawvyQVMSogjenLrjFycBV1qPHaAI4XcojsqJY7ox3FZr0MFhRInRssAPeYD6ID/iwgXLlypSFG0qCFrUSlPaIUmqXSlAADJcFhlzxIqsKprFQURudQbns+poZa9X5E0I7WWuZMQNlZK0lNaUvCgNWjlzyaaaTfsOjFVNMET7fZVKJRMKzcUlJSgKSlajQqZZuuBiAMMqxfsFklypRWFfSWkMdkGu0ADdNXulsYbYtT5EhKrqloWoVZWycboqCbtd++JE6ugoe/tkGmIerC9fbxaOXjKLcpX/T+Ru7lFRXvAMuzvaJSyyyu9MMwEJF4y1hglW0QxS7gF28KendGTjaZipaAe6xRMSFUAxAVe3wc0ZqMiWoTUJSFpfZKlkgsoMRWrHB8Wi38konPMVZJS1KBG0C4U9Cb0wEABqEYjN45ZyhPKpalsq39tlxuMaoxGkpQaab95QQpBOF43pagpILKIYs7B2gLYrI6nUcA4wDqowqa1PlBTSMtitHZIu3dln75KcdvcMYo2bRaidoJltzLviCxLR1KS7olJXZZt+hSooCTeZBAupIok5Pji78YsaMs6wZqkJvOGxoFlqUByIxi5YLauQ9wS1rIYqWFFg9UpTeSwJYk4mIrDaZ0tJSEoLlwa0VRsMQ49cRrVcwluzU6qW90qNy8qWCyXxILNhkXeCUha1S1zClRJmMCSglLpClHdWjsM4xGj5lplAXAk1USbiyTfJJFCA1T1gnZtP23silFy4olyJRNWAxvMKAU5w5z7U/v2EJG1+PzpRlgFKZa7tEoCSSxDlaS745wyzptNjZZJKL91MxSiSsgBTks5LF33vujLzlaTmSgS/ZoD0loDMXetSQTCTLZpKZKEpc5apTuElMoB+Bu3vOFGXO/RP5DYL098IU+dNUVplOFKF4IU6gVEi8e0q2ALCnkLXrfPVmjwT7yYuTNUlu6mcly6h7BjFW1aEEtKllJIQHUxdhTE4RetPamKqK3ytMmqTfZTKBFBQuA+GLHyivalC8pwyrynLgA/hGBzJ4w1FqlEsJZfifN8oN6F0Wmei+xQbxB2QrDEk3gceEOnN7J+nzE5KPMz6LWQQci75j0YsdvvUCMhhSrjcBi/wB6NdZNV5K03gpSnLUAAccwWETnVFLOErLbrg9ka8Kfb1J4yXUxNonFQ7wJGF2pq3eJNWAZwIalSrwcHHdG1/hoDELSdyloHuhBq9uR43g3+40if/LN9v7+guOjKy1v6KunOH3B9r8pjUzdDkYSPG+//wAS0R/Iivqj1T/9cJeBl3XqS867HoqnfvoHB35VIaGWkhCSTeLByEoSzb3NG4w5U1VGIwxIYPuw9ucZHSOs0xE9aXvS1DszsqupZ3WlmKicw2DHdHU3RMVZq0sQMRTDZzqxYVhAHJYgkeHPhSBWjNKrnuL73QHaWUncCxS+IgymQpAclT0IeWOocQ09iWtyiufk4UXbaUAB4hLx0qneDDO6SX/obzieaQVODXccfOEm2xhVD8aGvIJMUIq2iaAXQF1xISMObxWXOLUSs1rVg/GhcvzgoLagkC4Tv2QPM0bwiKbpVKyQtqYJB/tZh1gAETgCNuWW+8onw2fdEUmyoOKVDc18kb3o2W8RoZU5IAuoS3FRSX4e+GTkJIIEu9xv08ASCYdioCzJMq661KLZJBU/izHrFULsr7KlE5gpSerA/sQTlSTeYSEgbyWPkSBEploZuyB3utxza68UIBWmTIUUl5xI+gyWcbykE9Ih+RpMwusz1AF2UoU6Etz4xogEgf6Tcr5HkAIbZrPeWAqRsH0tp6YYkUO9jByDmDkWKQKpljndUo+KioHxiaxWiWO0JSphMLMtQYAJYY+2JbVoVSVbKWS/oLUTnkKl91YpCyqQs3LxdaqEmrJSc86+UYZGnJWjWKpMC/CJOQZSFy0lCyvaOZwFSC58YyFhmXlpClqAKHxOOROTRqddZijJQFJIN+gZi9MHdxGasxAum7VmqTRmyoM45MqSbSX3R0Y90vvqehaCWgWeWAkKUxD3SczXjBdEyYpJSUJUOZHk0BtB2ib2Eu7gl8UqPpK3RbnWiYa9qhORBB6sVUjuxxuCvsjkk6kyQ2RaaBJu7jj4HOKkzRigTMlEy1HFJSQlXMYPxENmqmghSFSzSoATU+JceEJMlWlQF662IZCT4uXEHBiPiM6ZpJY/1JbcQ5HUEiIlaXfCnIRYl2We2KRXMBLDklFesTzLLMOEwOMgopHmkxPAiVxWDHUrE3RxBc8gzRBpelkmovKuXSSGSz4uaOa+qDEuTNwUUNxmP5XAIr6WlhNnnlS7w7NVAQRUF8BF6Ixi6JUnKSs8keNfqzZ78kKKEKUFKYqLKGHpYxkGjd6m2QKswLqG2rgMoyxfmNMn5S/LQuWAyTj9Y+ONSfWYUpUojbCTiby3HD0t48oltMst3nb7Q9+cUbqHBKUA8FP6o7EcpfEiZlPl87ijXi0IJaq3rRJ8AQfX7or32wOG5PvMLMtNMCfCABxsCif+Ikt4jyLw75PX/wCYl9f0it25Ja4rmw8MDCOPon8p98MD1ZcqhKkpTxUNl64sp+XqjDaxT5K1lMmVMtFpHcVVEiU7AquveWboSlzQtkSX3Nkt4TeUpBWVZllUPBgIEaXsyDVCZksO5CJTA4OSStt9I89p2dkZRijzey6x2uyTApV1QB3UONDdUHFcHBoI2mr+uiLQP+8TFJLhrssAANUkhg7uAztvgda9BJmBVyYonNCkjB87pLHyyeLeiNWLqC6rp3M3gDdyd8co2ilzZnLJe1GjBlrUTKImJdnUnPhUjLGmcXU6DcHZRz9xeK+i5SUy0oVMW9Qyi4G4gNu3wUmaLSoOJpIFGSbj893SE3QkrKcywJDXglhkHZuLYRVtWgZcwDbX+BZ6XQKRaVoEh2WsZJALht1VN++MLZ9WiBeE1aH4FPqMF+YV5FKz6pyWqqb/AOpeL57Nz/MV7Zq0EuLxI4hPiXHTCDSNHrQdmYpRxq5RwxND1iFSZ301NgUsG8UkQ1J9xUuwAk2FKME3uZYNvoIn7daTgkcP8mLadHXS4Hqb98Yuy0KJBBOeyC6T19bD2w3ISQMVal4lDch+sRdqScVg/deC8+zXnBTLxzdRzqcH5mnhAy3aLdRKZbADABkktv8AR8XxygTQ2mV7RdoqYUEXqlSbuRxrwEU7MuSZqmu4r7qsvm2LNzr7oln2FdzalBScWvpKXBpR1ERFP0cmZc7RqVAIJFd2AUGjKUW5Wq+/4LUklTM58JakGVKCWO2Xf8OJFWjG2RTNQZ5VFEYE4Y8Mo1uuqUykSjLAdU26boIpdOFR64xitOzQQygLr3S1R7/F455xk27Xr5G8Gkj1LV+an4tKBQ9C9A52lQTRZZRxlkD7o9xgdqjaUGw2ftFIe6ccXdR3s8GE21I7qAriyq9DHZDaKRyy5ldNmAe6UJpQ9kHbnvjkyk1vrQX3s78WU8OtM+YpLpkqCquyTcIyqo0I83iqZ85PekqA+6CPVGhN0WZkpH0h4BvPOIjZ0Her970xIicohyggcUt6osyJajRIPQt1IMAFJFgGIw3kH3QO0vKaTNDpIuK9E7t5g+pGSykEfaQW3uC0DtNJT2E3bSdgsHO7g6fOJk9mVFbo8Nj0jUazBVjBI/mL38N2MecCPTvg/silWFwHAmL7167luIDxjj2kaT5FuZZUY3lAPvzyDHPPpDFSg+yp/AeyDCbHLAdRQd4QWxfeoOMPKE7JlEMVpo7zALopQhat2YLR06jDSAzYxgEh+XuMRTUqSWYb2KT+8jBydY0E0RdBBwCV9LiuUUfkdBcbTHABBIPMb+cVqFQOQtZqAkvgyXflSJr076s/k/WCidBjZACwQz305PUjOCPyIn6E3p+sS5j0mlu2dL3QpTjAKUz8hieZhJlnvgFhjQKKlYfeNGaBVh0GUn5u0C67MC58HJGMH5FjmFnWktSpr4th+8YwZqk+xDZbPdqLqBUqoGJzchvPCOPYqqosdzhm5gNBGRY2wWAOAOPP2x08pB2lbWLXaeBAoOLxNlaQagyBm/IHoTEi9IGl2WoMGcqamPjnDiFrJIZQrSlA1HUAK9cIhVIY7YBo7EXjuG4/4hk1ROq1lVFLCA2Au4DeCCfGOkz0JPeocC4IPOtfCIkaOSWJCE8Lt0uPxE+rlDxZEoU6kiv0lHgz0w9jwtiiWfMmvsMpPUpbxYDj64oqtl3v3qYlN1Qq7DF+ESy1MoXUAUdwoD1HDHpFuXOSe8zilGcvxG9h04QBdkNlnBaW2g+AZvE1rEc2wv3SXqTubixJ4wTE1DAUc5U/YhxmLUBQFObkU4s9ILCrM8LOt++kg5PuauHH1xbMqaEsFUrRhjzzPnBJdlQzNU59d3Iw06OQaAqcjJRDcjSCxaSpZtGKPfCHGTAHOtA++EmWCtHDVAIuqxwScWiz8SAGyqYpWNVC6Q+T7o5MiZ3by2ctVz0yGNeEKx0eYfDDZQmRJUpJSTPbaUCLtxXopN4Di3KPKZmMeyfDPJazWfvObSMwC5QosDvriY8dmiEyo8j2TUrQiZlgs6r7ns3KSAwdagwL/t4Kfw2XLS8C14Es/Daw4tDtRJEtWjLLeUsfN4A53lcIPKsdGSSf93MM26mMWptIycU2BkaDnh2oBiSfeGI8YcLBOS5UkKDUFGfIFT18AfbBRdkURclirOolRG4M4Z/0holTE7JdioPewdwAUhycfXD1selGfUokkKYNuIIB86YZxGpBcVU2Rv0BzL3SBGqtFhvJdQvKfZJCnemOzXDF4YrQgWReam4Gm9iz+WcPWidBlzbDiFkcGIPVm4xW0xPUZE11Ei4rPhuGMbVWrMtKXUq8MWusangQaBoA6yaKkiy2pUu8bssmpDAFhR9o4/rA5JopRdo+fRHoeotmUqyOFrSBMWDtMnJ8iBSPPY9S+Dq2CVYkk9mEqmrBUQCpqU2ixGERB/iLmtg7Klouh1Fb490kHgS/WG224zJAIFWKCC+TFDedKxDbdIyVL2V4FtlLoO4hg488cYXtQqoWlT71EHopo6K6nP5EHZS3Gytvue1hFmRaEJVeSkAjAkB+b5HlENqmXSy0hPMKHTKICArC764dWTyCC9LNg3MFzEfyqr6Svyp/tgf8WzY+DAdP3jHdv9g9B74dIdsJL0rajnLbfeUPJosWTSM0GtzmFtXcCoBoVOjN56qiCfIQKHsxzWn/ADGVGthf5ZIR84sIViCZoVwHpAkUGG+LNl00VgGUtEz7rsBR7xehxpxjC2jRctRcXFH7KsOgB8oqzNXg+ysg5sputYOGHEPUp1umEE9neALAJF38VQCWxeHyL16l4cNojgcdo/ugjyaZZLQFpKZ0wlJBBKyoAjuuCSDgMQcI0cjWm0oFZSCwPcN0PXeFKHWIcGi1JM36ivDE+DHxYn/MKpNzvJbddUcsaEYdfGMrYNajMSpUwhCrwvJEu84r3DQEGofH1xXtvwlC8biQAlgLyS+VReFc+ESotj2NmmUFgkoHC9Wm7f5RF8Qq6Qp+TU6Fowsv4RQZyUlRloAqbr0GdR3i3KsaSw66SiH+cUQAACzY5qAGUDi0LYPSJBbbASHxNSRuAYNhEFrQVVCiGLei1cBwpkTlApGt8pZN9K0HJq9aQUsVpkTaBSlPiCWTSocAOTCaaGRSpQHfUCBU4UBbFvCL1lJG0lJYihLChdzX9YQbX8vZGAwBwehZxj4w6dIwclgwupYJSOK6OOUIB02zJWaFQObFTjp6oUEoQLgBAet9qAB3IGVYG2zSQQezTLUQDeN28xVSlHJo2JiDtFTFk3FAEAJvNdCW5gjGlM4AMl8NoPxOz3rtbQCcSDsLYmlacY8XmLrHtutSbHaZEuVNtPZplze0JQsKUdlSQlLjYZ6kg4YZxj7dpPQ0oXZdnXMOagoqNN61KHNktUDmBjR6N8H8xXyZZgGF2RedV0jvEUDv6vVGjlWhZCSgDaILXS7DFmOVauBHjKfhBEpEpNkMxKEJbs5gCkgu7pckpDvRxBfRXwsTQfnEoW4bC7R6jZpjwilBvkJtHqakTRgmUHzJH68cScYbNkrSQAUFWJu0IIwxofHjHn1p+EmaqstCS9SAkFjuckknHqYz2mtPLtRvKTO5OpKTzS7dN5xhrG26JckkexTyE/6qr2F4N5XoglSphSVAOl2AdyxzcYtxjwuXaZoDItFolcO1WAOTKHqhqp1oretM4jMdrMLvh6bGvGK4TFqR7ha7MyblVE4qvHE4Xct+UU9OaO7Sx2iTLKUTFS7qQogOXSylKZgI8OOlrS4PxieGqB2qy3LaIiVOmrQ9LWtKiKm+XYVrR6O/WJ0saaNCPggShKu3tktM3BIQ5SF1otRDt4CCBI0fZ02X5u0yiorvEFJBVde7iRhiySXjHzNbrc//ABa1HfRQ6kVijb7fapynmzCssATTAYd2hhQ58ipcjY6O0jZLxE1Ey7vEzDwCa9YOy9IaKSglK1FSakOo3gC9HLA1GJyjy+VYlkElCikMCoA3Ao1G1gC2RixZrOADeboVH3CN6sx2XQ9Ek6xSFEhCuzSS91UpGNe83ezD1iX48gkutDvQdhcpXEgcMcI88CE4DKt0qwO5sOkE7FprswWJKbrMpJJBJ9DLnQ0h6OwrN1NtCVBky3rVlFSSMqBT9Yr9on6pH7/HGcsGlFKdSJQFWKpaFpNaNeSQ70oG8osdpM+ondJ3vgphaLlpthGKgPwv7BFZNsIOJPKWB+sF+1QP5aaEDugGscVywTsJvZm7+sFg0wcuapWPaHwaOMos9xZPFvZBdkFqFz+98N7NIq3mffApCoBTFqJZlpbhT2npD0yX/mF/uq9Zb1QUTbXwKh++cWkSlZrPgAT5iHYUBJGj1OTeU+9midWjiRtFRfFz7BXqTBOZpFEsF75bj7AREE3TssJvELbgB7VQtQ6KydAg4LHjKT68YsyNX5iO4tIDuQNkEjAkCjwtn0l2oeW4A3gD1PCCyzVVv3RwNTzLQbjHnR88uL6W3D/FIlSm0pdrQtL47SvDD3wMtFtKFXHJPGr+JwwyERnSp8X3DHmzwUxFqfo+cXPxmYDvK1YDgVUhko2kJuptUxuC2J/F3meK4nqW7kthjn4NDPilWcuzvg/M4w67hZbK7UlBHbrNGxqzvizuTicTAy1WqcQ0y0rLYJBNG8Rv84sLkMw5ticIhtMxkEkkht1W5u+cLSh6mZfSGj0oQ6nPj+sAVhH7MG9MTwpIIAYu1KhsczARKKxjNbmkeRcskuWQKtvcGLpskv6beBixYtGIIDgEsd+XB+USL0MnEU8I2itjJvcpiRLakz+knDiHh8q1BFO2WBwCm6AH1Q9egwcx0iMaAFKwOx7BIW5BAe0DxQpXXZDeMQJ0lLY3lIocUyzXoo+rOKM3RjFr0VDYQcD1hapBSDXyjII2ZqE8FBT+f6xUnW9KgR2owwDtw2SP0pAtWj86df0hvyfQl8A+ES5SZSSGKmKJxLZB/ccYJ2O0XU7QXuJN1n4qKsYELkEZ+w/usSImTEG6Fkb6uCPEVjOMtLKasNG0JLoBNWJZTORkQCQpuMNlTBW+JxpQpuhOeSknJm5QNTbWLlKVtg6Ev1AiyjSSVFyhlHEgke3yjW0zPkTi0oAFyWu9nfCTj9EIRTxiROmSFYpBGA7InLMFPhhDZqrt0kOCkLG0XZT8KGkRS7asgqASAdkUCm4sQ3rihBWz64TEgJSqWCBUiWxd3BDyiLoGWe+Jf44tX1/9CP7IEyLfNUMUqZJoUIGHEJ9kO+Up32PyJ/shaUO2f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" name="AutoShape 6" descr="data:image/jpeg;base64,/9j/4AAQSkZJRgABAQAAAQABAAD/2wCEAAkGBhQSERQUExQWFRQWFh0YGBgYFx0aGRkWGBoXHBYYGBccGyYeGBojGxcWHy8gJCcpLCwsFx4xNTAqNSYrLCkBCQoKDgwOGg8PGiwkHyQsLCwpLCwsLCwsLCksLC0pLCwsLCwpLCwpLCwsLCwsKSwsLCwsLCwsLCwsLCwsLCwsLP/AABEIAL4BCQMBIgACEQEDEQH/xAAcAAABBQEBAQAAAAAAAAAAAAAFAQIDBAYABwj/xABLEAABAgMEBwQEDAUCAwkAAAABAhEAAyEEEjFBBQYiUWFxkRMygaFCscHRBxQVI1JTYnKCkuHwFkOi0vEzsjRjcxckJVSTpMLT4v/EABkBAAMBAQEAAAAAAAAAAAAAAAABAgMEBf/EADERAAICAQIEAwYGAwEAAAAAAAABAhEDEiETMUFRBGGhcbHB0eHwIjIzQoGRNHLxFP/aAAwDAQACEQMRAD8A9Kjo6OjYyOjo6OgA6Ojo6ADoSHNCEQWA2Oh12OuGCwobCQ67CNBYUNaOaHXY67BYUMhYW7HXYLChIQiFaOaCx0MaOhzQl2HYqGmEaHlMI0FhQyEh8JBYUNIhrRI8NKoLChjRjddbDOnzpMuWhRQBVV03QqYQCSQG2QAfExtCoRn9dtLLkWRapRuzVKSlB3El1GobupVDsKJtVUAWVASzBUwBi4YTZgDE1IYQVjPahTlGwyzMVeWVLKsAxvqcMN5dX44PmYImD/Cga3FhscZsIZvCLFRxhGhO14QnacIBUGQDC3TCPCExkaDmMLWI3jngAkvGFeIY54KAlv8AGOv8YhMNaCgsnv8AGEv8YhhH4w6CyYr4whVxiF4R4KCwXpedaO1KUGamV2JKVSky1kznIuLCw6Q10gjGrkMxDSrTpES03jfUFlx8XmJUUupnWJ5BBDUuuHG4vrXhDDoLMpbNOaRTNvS7KJiLp2b01Id070u9DwqYAWXXnScxM2UiwrVNlKCZihMN5CmGyRdarE03x6QVRktX7Qn4/pFF4IV2qGAa8vYUSTedyB9FqDCFSCyirXHSl8H5Lm3WYp7U1O1V7nFP5eMQnXPSgSofJk5yoEG+dlOy6W7OuCg/2uEbdCFF/nF4nJG+noQA1004qySQUrWSonJDBKWKiWQ+YHjFUKwOrXnSQKT8l2i6kbQdZvUUHfsaVIV+HjEJ1/0jdI+TLTeKgQWXRIIdLdhVwCH+1wjG6V1rmkIZaklaRMJCympFGUkgppk7PWPSPg+00u12MLWtV+WsylFkEKuhJSXKSSbqkuScQYUWnzXqU9gYdf7cVJvaMtV0M4HaOpQer9gGclJbDZ4w0/CDb7pHybarxNDdVQMKN2G8GvGNxKQoisxWJGCMlED0Nwh/Yn6xXRH9kVsTZg7P8J9oWtRRo+0rSnYUlLqKZgNQoiVskBtk4Q4fCHbAlIOjrXeB2j2ZYhjQDsqVbpF7UK8r48Sog/Hpj3QmtEVqk15MI086WQkkLU4BIcIbD7sLYGzGn4RLS6//AA62AEbHzZ2Swx+arVz4xesuuFoX2ZNlnIFb19KhubCQWgdr7rcuyr7NClUSFKJAHeJCACACcCTGNGt9oE0rlzpgKEFd1UwlJui8QUuygXIqHaj0BiW2umw0rNvbtcLWy0ITJRNclAX2pUUA1Il/Fk3hk70eAdk1gtWlJKXlD5uYReQlV0lYTdJFbpAfPONCm09rpCxTUqUBMsUxYcJcBV0tQNnGQ1C0dPnWacJCwjbHpqS5CE7n3wMEekatyrlmSj6K5ic22ZswZ1ygiVRk9UdHzpaCtaim+oIuk3lJUmYpMx3cAu9QS+MaezAupzeYtUDcDkOMXGqREuZIVw0rhSiEKBvi9iRDMhL8cUiGsIewFGdr8SNiWkHepRPkGgbN1utJwmBI+yhLeYJiodEyCXIrzMIdESNyvzKjPheZeomOtlpH8/qhH9sOTrpaPrUn8CfdFU6Is49EnmpUcmwSPoH86vU8PhBrCCdeLQPoHmj3GJk/CDMHelIPJx7YFqsEn6B/Or3wxOjpI9D+swcIWsND4QT9SPzH3Q7+P/8AlD8x90ATo+QfR/rV7475NkfQH51e+HwvMNYfOvZylo/MYT+PFfVJ6mAQsMgfykn8R98OTZpOUpP5j/dBwg1oPJ13Uf5I/MfdDv40P1H9f/5gDckj+UOp98cFSsezT1PvhcKXcNaD413/AOSfBY90PTrsjOUsfiB90Z+/L+rT1J9scVy/q0+J/WDhyDWjRJ1uQqiUKvHC8zPxaMGvTBs02e6e1MwoN6+JSwpIe9eSghRc3qihwZ4P2Zcu8Pm054KY4ZGrdIwusOlTLtVouJlli20kqIAAFS4r4R5/iHkjlUU+l+p04lFxtrqaKbr5aktd7KoBdQmkufuzkp8oC6X03OtQT21xV2oHzjEne8wsOCbvF4z1qnqQh2SWYVS+f6xTTpNR9GX+T9YUeLJbMp6E+QV0gdpPzKVPLTvpQhgTlzgnq7rdPsctUuXISUKVf/1FJIUQAe4QD3U5ZHwmsGhJS5EtalKvKlhRDIYEh2DpdqxcVqvJbFfSX/bG8cOVf9M3kgWZfwoTgP8AhAcT/rzRUlzTxbGH/wDalOx+J/8Aul+6Kf8ADUgCpV49n7Ux38NyCPS6y/7Ivh5/IjXjItF65Lsip4TIvibOVN/1VoYqYEbIYimJrxi//wBps5bJ+KhN4hL/ABhZYGhLUeKw1ckfb5vL/shDq7IP0uqPWEQLDnSrYbyY7sBK0lMnTO0tLTVMUupe1dY3U7KQGBL4VrvpGmSkldEi8lYxLsoGju5jR/w7I+11R/ZFfSGr8sS1qQ95KSU1SRTFxdrR84zl4fM92/VlRyw5URWXWdaFyFsgmRJVJSLywCgszstwQAMCAd0VdW9ZVWGVMSkJXeWKlSkMSn7JbBGYzxjLHSczen8o90W7NOWpN5w7t3U8OHGMpKaW7NFpb2RuNW9a1qn9mpaeze+EX1PeMwKN1V532lE4uz0xjZ2bTCNu6CXVmt22U7ydxjyvQcq9aFJmAKQmW90gMSSBVg8auyzEyg0tAQCXYAivSOvw0W4rsc+aSTNcrTafonrDDptP0T1/SM18pKhvymc469BhqNKrTQ+j5/pDflsfR/fSM38p8Y75S+0Ogh6BagjePDpChZyI5M8RzFBnBX4keGEMmIO8+LQiiU3uHT2R3ZK+z6j6hFfsiDn1EKuzqZwX5tDEWAlW5P5jEXaF8AfGKykF8RyMMmAPiPCGIuEH6I/fjDlUxR5xRVdyIHNgfMwhmJHpDwbyaChFsnO56/fCGcPotzJ86xT+MAZnz9ghhtAO9v3weHQrLgn1okdT7DDyTmB1V7opGYDm3jDJswDf1HvgoLLiQCcuph6ZQP0R+IxRE8gcPviFRaTvLcVN0yhhYQkBlju54HgesYXWqWPjE+g34tl5xs7FaD2gAL45pVkcsCPCMfrWn/vM8uXxwphwoBHj+L/yF/r8Tvwfp/z8AfpYfNHmPWIDS43GukoKsgUQykTEgVwCgbw5Fh0EYaXjG0cfDuN2Tq1bnpWh1n4rISHJMtADEkuQGAAz4RvtE6l7N+0ls7gLMPtqHqHXKI/gy1eu2OzT5rXloR2QPoooX+8oA8hzMbG3S3DeiMecazzUqiRHH1YERZhhIQiUgUKwkXjyMUtK2yTZhemErUcATeWrk9EjjF7TWlU2eUVnkhP0lHAe0ngY85tkyYqe87vG6ongTgBkBg0Zq3uy262QukdOzZqyb5QH2UhbADlR+ZijMVMJckk8axfmaKHbhP2vIVPkIrzZKjMZJz6DMw9cuhNJ8ysm2Ed5II5D3RLPmjspqkY9kvcPRMSTJIL7/wB1EUJ0ogKTUBSSk8lBjGkMrkqZDgk7R52YN6KklUlRAJAWxOQwNd0CbZZTLWpCsR5jIjgRG61LANiWCPSVjnSOPxUtONt9K99HRi3kkUtXUXrYpk3k9mLzEbIcVG+rCNuvRssMKl+XujJ6ogC2Tf8Aoj/cmNpP9DIOz8Y0wTagqIyRTluZ/WVHYhNxKdpsXzctjuaAPyhMo4S3mB1jR66l5aVb5g6MWjIFhlXn+sdmOTa3ZjKKs0PaoyJ8474wj9gw26o1dXHZLPmP1hnaK3L6H3R1I5zTqQcXWebAeqkNQK95SfxD3tEnxwE0SVNiXJbqXENvIVuB44+sv4GMTQW4d5V08qxCLOTg/tpDlTAA4B8QffD+3owCDwz8zDAhEjIuPEU5gKpHKsROAKhvvAQ42gZgAHh+hDwnxdNT7KeRgEQizMWc9RTxh3YM4AB6GsJMTuI8Kkw0SiBTycQxCmyk5er1Ex0uyMe4S/FveIfJS1QFDp/bDL7u5L72fzYwwOm2L7Kh+IH2ecKmzt6OOZJ90QzZIU1SB4D1AGI5MgDNTcyMIBF2Xs0urfh/kQhtBBY364VGWOXGKipcs5qJ++X6AwqLCk5rS9KEe6BjTINLWkoSTLKgu8i6SEqDLWlNMzS8MvVGU0ypRVNK1BSimqg6QcfRx3UO6NTpizXJabkxcxQmS6TGw7RDAHHvBJ674y2n1FUycp1B0uxTgwYjCld8eT4v9VLy+J3YPystax6WlmzLkgkL7RJZQOAdy7M1RnnGSSYO64oAmJAwD5NRkZZQAEdMnbZnHZHp0z4WezkaPkyHAs0lHaFmUZoQUKCSqhABIwYu70jRaG+E/wCMLAKlTEhJVdATevUCRQABRJLMSGd2pHhyoPauJIF4UJU4IoQQaEHJiHiNNspypHq+lxMtU1ZpckbLAvtK7x44M7ZCKNpl35CSaLlG4XzSe4fJvwxY0douaiWm0IVVryi797ELGb5gwKtduKlElGO5x0rFwjqlS6GcpUrCsu0JmTlKS/dLAirkM4HWITK7OWpR7y6ckg+018BAkWnO4x3vURorPNSpCZq0AsC74XhmRgd9d8PLj0cuQoT1AVGjVgdodkYpBxV7g2ecV7XJcfvCC9qlT55vJlrUN7MPzFh5xSnWZSQygxDhv8YxkuZp0MNrZY6JmZg3TyNU9C/WJtSZkw9qAr5pKTeTSqlPdOHA+UENYZDyJnBL/lIPsinqH3bTyR6pkYePdYZP2e808PvIsat2ootayE3nkgd4JbaFXONW6xobVpwGi5TpBDtMQbzgmhegZObYxltBEfG1PnLQPHtZfsB6RoJ8gHZYh0kFjUMm5Q72WfKOB+KeJqPl8Do4SluUdY9YROSlF0SzevMqYnJxkTmK1pABU9w2wX3Kf1CGaSXfIUQxJW7f9VfviKxUWitARyFY74Z5VRzygg7Knkk3roH2VFVeV3nWHbH0l9FRXNsbvTUD8Sd0M+UB9fL/ADD3R61SX7l/X1OLZ9DZ/FWJu31kYkpoK72MISoH0gdz9eEW9p2vTBQ96aA3IAGLqLGSGUgL5uoPvYkeqJsKAk6a5YhVcg5bpSHSEFDgynGTmv6eNYMTpGyxlp5gADoTdimJqQ4KxyYCnAuekOxUVQF5JD8yejmkMm2gKLFKArOrkHrFokEUIrjs3va0cE3QSks2fZgDyOEMCkVkUKleBA8wlx1hwnJIHeVzI9bRZE1RNZqRxavi6YWZJGKVJmFsXPsh2KiiZiCO71UX9Y3w+VaUh9kkfeJ5MC/lFhUuYBUoDbsejO8QSbKcavhj+haACNVqKqISE/eJjkqB7wCjm1fU0SzKUUWGbFy28AsDycc4dcSAHnYhwDLI8kqU3SE5pDUWxhmJH8tXLZHtirNn5sRzL/7RSLK5CUnanS0vRjfxqQKoxhyJBI2JkpQODLSAeTtE8WN0Vw5VZQ0hpFpThN/bSWS5LIWlRYZlk5xm9OzxMXNWAQCk0Oycxh4YGNnZ7CvtCJiReAYbaMTeCgRevAs2WeeWe1l0PPM2aeymqCk0UmSpQJbIpDCPJ8VOMsyrsduCLjHcz+ttqK520m6XOBcF7rMccAMRAQGDmsclSpgcXSMQXcGlGbhAsWJXD+r+2OpyVmaRVJ3xpNX+4jn7TAJViV+wr+2DWhwUJAOKSXbm8OM0nzFKLo9OlaPQJKlonpCglN5IWxqCwOF7A0rAcTj9nkB19UXNG6Rs6UovS5q1KFbiQbtDxqXApSldwMM60hBY2dSaekk1ONAMmKcocMumVJXZEoalzKhmKJxS37pGx1fsxTY1TCBslahdqNkDDxBjO2MTJxuSrOgrIDOFAByQ6nUKbJOIpzjbaRt06XJlWaz2eoKUkoUCQcQCGF28ou+WGYhTz67jXIaxaKdmf0hpiaAL4UkEAi8CHBwIfEQLmWkqSxqAS3CgeD07Wu0y70taGKaFK2IB4pJgBpC0lTFKEoJBKkh2cl6VLY4cIzTS6F0AdPD5ib9xXqMBdSFEJn1yTSm5bGCenFm5dUUtMUlFH9IxnbBpLsCtCRS8yg+JDh3LmMvFp5Mbguf1NMP4ZWy7owE2otQhCS+7bTXqRByXbCFtMXLJD7QmJq5FFAkEGn7aAkm0KRMlguAoC6bqai8MVNeKbzZ5RNarT3r7PcUaVF0InpBphWYfCuUcOTw7mr8v5OmM0tgZbG2VD0it2z2y3PnECkuCAHLFhvghp5Z7UgswUtqfac4RUs0zbRhRQ9cbw3SZjLqQ/JqspCvGkN+SZn1B/N+saNNsSMVg8gf3lC/KMv6XkfdHsXjX7l6HFcuxsjo1RDmWsPvX69p4pL0WK0w4vuyjXLSVBipfURHK0ekAve/M3qh2Z0ZpNgLhpfiQ7/v2xIbKt9q4kZBLuOdXEHF6OQcAt/vN7IjGikDFJUeMyHYUBjJmE7QBGFCau7CgpTdFU2YOAs+YNMgxFI0K9Hyw3zaWG8+2jx1mkoD3ZYJal2vkVGHYqAZlSyaUbirHLICIbOkFRCbv4SokHOozjQzXGQRXMpfoKxWCC4IUQDmkj1NFWFFH4srFK/ASlKLjiSawvyQVMSogjenLrjFycBV1qPHaAI4XcojsqJY7ox3FZr0MFhRInRssAPeYD6ID/iwgXLlypSFG0qCFrUSlPaIUmqXSlAADJcFhlzxIqsKprFQURudQbns+poZa9X5E0I7WWuZMQNlZK0lNaUvCgNWjlzyaaaTfsOjFVNMET7fZVKJRMKzcUlJSgKSlajQqZZuuBiAMMqxfsFklypRWFfSWkMdkGu0ADdNXulsYbYtT5EhKrqloWoVZWycboqCbtd++JE6ugoe/tkGmIerC9fbxaOXjKLcpX/T+Ru7lFRXvAMuzvaJSyyyu9MMwEJF4y1hglW0QxS7gF28KendGTjaZipaAe6xRMSFUAxAVe3wc0ZqMiWoTUJSFpfZKlkgsoMRWrHB8Wi38konPMVZJS1KBG0C4U9Cb0wEABqEYjN45ZyhPKpalsq39tlxuMaoxGkpQaab95QQpBOF43pagpILKIYs7B2gLYrI6nUcA4wDqowqa1PlBTSMtitHZIu3dln75KcdvcMYo2bRaidoJltzLviCxLR1KS7olJXZZt+hSooCTeZBAupIok5Pji78YsaMs6wZqkJvOGxoFlqUByIxi5YLauQ9wS1rIYqWFFg9UpTeSwJYk4mIrDaZ0tJSEoLlwa0VRsMQ49cRrVcwluzU6qW90qNy8qWCyXxILNhkXeCUha1S1zClRJmMCSglLpClHdWjsM4xGj5lplAXAk1USbiyTfJJFCA1T1gnZtP23silFy4olyJRNWAxvMKAU5w5z7U/v2EJG1+PzpRlgFKZa7tEoCSSxDlaS745wyzptNjZZJKL91MxSiSsgBTks5LF33vujLzlaTmSgS/ZoD0loDMXetSQTCTLZpKZKEpc5apTuElMoB+Bu3vOFGXO/RP5DYL098IU+dNUVplOFKF4IU6gVEi8e0q2ALCnkLXrfPVmjwT7yYuTNUlu6mcly6h7BjFW1aEEtKllJIQHUxdhTE4RetPamKqK3ytMmqTfZTKBFBQuA+GLHyivalC8pwyrynLgA/hGBzJ4w1FqlEsJZfifN8oN6F0Wmei+xQbxB2QrDEk3gceEOnN7J+nzE5KPMz6LWQQci75j0YsdvvUCMhhSrjcBi/wB6NdZNV5K03gpSnLUAAccwWETnVFLOErLbrg9ka8Kfb1J4yXUxNonFQ7wJGF2pq3eJNWAZwIalSrwcHHdG1/hoDELSdyloHuhBq9uR43g3+40if/LN9v7+guOjKy1v6KunOH3B9r8pjUzdDkYSPG+//wAS0R/Iivqj1T/9cJeBl3XqS867HoqnfvoHB35VIaGWkhCSTeLByEoSzb3NG4w5U1VGIwxIYPuw9ucZHSOs0xE9aXvS1DszsqupZ3WlmKicw2DHdHU3RMVZq0sQMRTDZzqxYVhAHJYgkeHPhSBWjNKrnuL73QHaWUncCxS+IgymQpAclT0IeWOocQ09iWtyiufk4UXbaUAB4hLx0qneDDO6SX/obzieaQVODXccfOEm2xhVD8aGvIJMUIq2iaAXQF1xISMObxWXOLUSs1rVg/GhcvzgoLagkC4Tv2QPM0bwiKbpVKyQtqYJB/tZh1gAETgCNuWW+8onw2fdEUmyoOKVDc18kb3o2W8RoZU5IAuoS3FRSX4e+GTkJIIEu9xv08ASCYdioCzJMq661KLZJBU/izHrFULsr7KlE5gpSerA/sQTlSTeYSEgbyWPkSBEploZuyB3utxza68UIBWmTIUUl5xI+gyWcbykE9Ih+RpMwusz1AF2UoU6Etz4xogEgf6Tcr5HkAIbZrPeWAqRsH0tp6YYkUO9jByDmDkWKQKpljndUo+KioHxiaxWiWO0JSphMLMtQYAJYY+2JbVoVSVbKWS/oLUTnkKl91YpCyqQs3LxdaqEmrJSc86+UYZGnJWjWKpMC/CJOQZSFy0lCyvaOZwFSC58YyFhmXlpClqAKHxOOROTRqddZijJQFJIN+gZi9MHdxGasxAum7VmqTRmyoM45MqSbSX3R0Y90vvqehaCWgWeWAkKUxD3SczXjBdEyYpJSUJUOZHk0BtB2ib2Eu7gl8UqPpK3RbnWiYa9qhORBB6sVUjuxxuCvsjkk6kyQ2RaaBJu7jj4HOKkzRigTMlEy1HFJSQlXMYPxENmqmghSFSzSoATU+JceEJMlWlQF662IZCT4uXEHBiPiM6ZpJY/1JbcQ5HUEiIlaXfCnIRYl2We2KRXMBLDklFesTzLLMOEwOMgopHmkxPAiVxWDHUrE3RxBc8gzRBpelkmovKuXSSGSz4uaOa+qDEuTNwUUNxmP5XAIr6WlhNnnlS7w7NVAQRUF8BF6Ixi6JUnKSs8keNfqzZ78kKKEKUFKYqLKGHpYxkGjd6m2QKswLqG2rgMoyxfmNMn5S/LQuWAyTj9Y+ONSfWYUpUojbCTiby3HD0t48oltMst3nb7Q9+cUbqHBKUA8FP6o7EcpfEiZlPl87ijXi0IJaq3rRJ8AQfX7or32wOG5PvMLMtNMCfCABxsCif+Ikt4jyLw75PX/wCYl9f0it25Ja4rmw8MDCOPon8p98MD1ZcqhKkpTxUNl64sp+XqjDaxT5K1lMmVMtFpHcVVEiU7AquveWboSlzQtkSX3Nkt4TeUpBWVZllUPBgIEaXsyDVCZksO5CJTA4OSStt9I89p2dkZRijzey6x2uyTApV1QB3UONDdUHFcHBoI2mr+uiLQP+8TFJLhrssAANUkhg7uAztvgda9BJmBVyYonNCkjB87pLHyyeLeiNWLqC6rp3M3gDdyd8co2ilzZnLJe1GjBlrUTKImJdnUnPhUjLGmcXU6DcHZRz9xeK+i5SUy0oVMW9Qyi4G4gNu3wUmaLSoOJpIFGSbj893SE3QkrKcywJDXglhkHZuLYRVtWgZcwDbX+BZ6XQKRaVoEh2WsZJALht1VN++MLZ9WiBeE1aH4FPqMF+YV5FKz6pyWqqb/AOpeL57Nz/MV7Zq0EuLxI4hPiXHTCDSNHrQdmYpRxq5RwxND1iFSZ301NgUsG8UkQ1J9xUuwAk2FKME3uZYNvoIn7daTgkcP8mLadHXS4Hqb98Yuy0KJBBOeyC6T19bD2w3ISQMVal4lDch+sRdqScVg/deC8+zXnBTLxzdRzqcH5mnhAy3aLdRKZbADABkktv8AR8XxygTQ2mV7RdoqYUEXqlSbuRxrwEU7MuSZqmu4r7qsvm2LNzr7oln2FdzalBScWvpKXBpR1ERFP0cmZc7RqVAIJFd2AUGjKUW5Wq+/4LUklTM58JakGVKCWO2Xf8OJFWjG2RTNQZ5VFEYE4Y8Mo1uuqUykSjLAdU26boIpdOFR64xitOzQQygLr3S1R7/F455xk27Xr5G8Gkj1LV+an4tKBQ9C9A52lQTRZZRxlkD7o9xgdqjaUGw2ftFIe6ccXdR3s8GE21I7qAriyq9DHZDaKRyy5ldNmAe6UJpQ9kHbnvjkyk1vrQX3s78WU8OtM+YpLpkqCquyTcIyqo0I83iqZ85PekqA+6CPVGhN0WZkpH0h4BvPOIjZ0Her970xIicohyggcUt6osyJajRIPQt1IMAFJFgGIw3kH3QO0vKaTNDpIuK9E7t5g+pGSykEfaQW3uC0DtNJT2E3bSdgsHO7g6fOJk9mVFbo8Nj0jUazBVjBI/mL38N2MecCPTvg/silWFwHAmL7167luIDxjj2kaT5FuZZUY3lAPvzyDHPPpDFSg+yp/AeyDCbHLAdRQd4QWxfeoOMPKE7JlEMVpo7zALopQhat2YLR06jDSAzYxgEh+XuMRTUqSWYb2KT+8jBydY0E0RdBBwCV9LiuUUfkdBcbTHABBIPMb+cVqFQOQtZqAkvgyXflSJr076s/k/WCidBjZACwQz305PUjOCPyIn6E3p+sS5j0mlu2dL3QpTjAKUz8hieZhJlnvgFhjQKKlYfeNGaBVh0GUn5u0C67MC58HJGMH5FjmFnWktSpr4th+8YwZqk+xDZbPdqLqBUqoGJzchvPCOPYqqosdzhm5gNBGRY2wWAOAOPP2x08pB2lbWLXaeBAoOLxNlaQagyBm/IHoTEi9IGl2WoMGcqamPjnDiFrJIZQrSlA1HUAK9cIhVIY7YBo7EXjuG4/4hk1ROq1lVFLCA2Au4DeCCfGOkz0JPeocC4IPOtfCIkaOSWJCE8Lt0uPxE+rlDxZEoU6kiv0lHgz0w9jwtiiWfMmvsMpPUpbxYDj64oqtl3v3qYlN1Qq7DF+ESy1MoXUAUdwoD1HDHpFuXOSe8zilGcvxG9h04QBdkNlnBaW2g+AZvE1rEc2wv3SXqTubixJ4wTE1DAUc5U/YhxmLUBQFObkU4s9ILCrM8LOt++kg5PuauHH1xbMqaEsFUrRhjzzPnBJdlQzNU59d3Iw06OQaAqcjJRDcjSCxaSpZtGKPfCHGTAHOtA++EmWCtHDVAIuqxwScWiz8SAGyqYpWNVC6Q+T7o5MiZ3by2ctVz0yGNeEKx0eYfDDZQmRJUpJSTPbaUCLtxXopN4Di3KPKZmMeyfDPJazWfvObSMwC5QosDvriY8dmiEyo8j2TUrQiZlgs6r7ns3KSAwdagwL/t4Kfw2XLS8C14Es/Daw4tDtRJEtWjLLeUsfN4A53lcIPKsdGSSf93MM26mMWptIycU2BkaDnh2oBiSfeGI8YcLBOS5UkKDUFGfIFT18AfbBRdkURclirOolRG4M4Z/0holTE7JdioPewdwAUhycfXD1selGfUokkKYNuIIB86YZxGpBcVU2Rv0BzL3SBGqtFhvJdQvKfZJCnemOzXDF4YrQgWReam4Gm9iz+WcPWidBlzbDiFkcGIPVm4xW0xPUZE11Ei4rPhuGMbVWrMtKXUq8MWusangQaBoA6yaKkiy2pUu8bssmpDAFhR9o4/rA5JopRdo+fRHoeotmUqyOFrSBMWDtMnJ8iBSPPY9S+Dq2CVYkk9mEqmrBUQCpqU2ixGERB/iLmtg7Klouh1Fb490kHgS/WG224zJAIFWKCC+TFDedKxDbdIyVL2V4FtlLoO4hg488cYXtQqoWlT71EHopo6K6nP5EHZS3Gytvue1hFmRaEJVeSkAjAkB+b5HlENqmXSy0hPMKHTKICArC764dWTyCC9LNg3MFzEfyqr6Svyp/tgf8WzY+DAdP3jHdv9g9B74dIdsJL0rajnLbfeUPJosWTSM0GtzmFtXcCoBoVOjN56qiCfIQKHsxzWn/ADGVGthf5ZIR84sIViCZoVwHpAkUGG+LNl00VgGUtEz7rsBR7xehxpxjC2jRctRcXFH7KsOgB8oqzNXg+ysg5sputYOGHEPUp1umEE9neALAJF38VQCWxeHyL16l4cNojgcdo/ugjyaZZLQFpKZ0wlJBBKyoAjuuCSDgMQcI0cjWm0oFZSCwPcN0PXeFKHWIcGi1JM36ivDE+DHxYn/MKpNzvJbddUcsaEYdfGMrYNajMSpUwhCrwvJEu84r3DQEGofH1xXtvwlC8biQAlgLyS+VReFc+ESotj2NmmUFgkoHC9Wm7f5RF8Qq6Qp+TU6Fowsv4RQZyUlRloAqbr0GdR3i3KsaSw66SiH+cUQAACzY5qAGUDi0LYPSJBbbASHxNSRuAYNhEFrQVVCiGLei1cBwpkTlApGt8pZN9K0HJq9aQUsVpkTaBSlPiCWTSocAOTCaaGRSpQHfUCBU4UBbFvCL1lJG0lJYihLChdzX9YQbX8vZGAwBwehZxj4w6dIwclgwupYJSOK6OOUIB02zJWaFQObFTjp6oUEoQLgBAet9qAB3IGVYG2zSQQezTLUQDeN28xVSlHJo2JiDtFTFk3FAEAJvNdCW5gjGlM4AMl8NoPxOz3rtbQCcSDsLYmlacY8XmLrHtutSbHaZEuVNtPZplze0JQsKUdlSQlLjYZ6kg4YZxj7dpPQ0oXZdnXMOagoqNN61KHNktUDmBjR6N8H8xXyZZgGF2RedV0jvEUDv6vVGjlWhZCSgDaILXS7DFmOVauBHjKfhBEpEpNkMxKEJbs5gCkgu7pckpDvRxBfRXwsTQfnEoW4bC7R6jZpjwilBvkJtHqakTRgmUHzJH68cScYbNkrSQAUFWJu0IIwxofHjHn1p+EmaqstCS9SAkFjuckknHqYz2mtPLtRvKTO5OpKTzS7dN5xhrG26JckkexTyE/6qr2F4N5XoglSphSVAOl2AdyxzcYtxjwuXaZoDItFolcO1WAOTKHqhqp1oretM4jMdrMLvh6bGvGK4TFqR7ha7MyblVE4qvHE4Xct+UU9OaO7Sx2iTLKUTFS7qQogOXSylKZgI8OOlrS4PxieGqB2qy3LaIiVOmrQ9LWtKiKm+XYVrR6O/WJ0saaNCPggShKu3tktM3BIQ5SF1otRDt4CCBI0fZ02X5u0yiorvEFJBVde7iRhiySXjHzNbrc//ABa1HfRQ6kVijb7fapynmzCssATTAYd2hhQ58ipcjY6O0jZLxE1Ey7vEzDwCa9YOy9IaKSglK1FSakOo3gC9HLA1GJyjy+VYlkElCikMCoA3Ao1G1gC2RixZrOADeboVH3CN6sx2XQ9Ek6xSFEhCuzSS91UpGNe83ezD1iX48gkutDvQdhcpXEgcMcI88CE4DKt0qwO5sOkE7FprswWJKbrMpJJBJ9DLnQ0h6OwrN1NtCVBky3rVlFSSMqBT9Yr9on6pH7/HGcsGlFKdSJQFWKpaFpNaNeSQ70oG8osdpM+ondJ3vgphaLlpthGKgPwv7BFZNsIOJPKWB+sF+1QP5aaEDugGscVywTsJvZm7+sFg0wcuapWPaHwaOMos9xZPFvZBdkFqFz+98N7NIq3mffApCoBTFqJZlpbhT2npD0yX/mF/uq9Zb1QUTbXwKh++cWkSlZrPgAT5iHYUBJGj1OTeU+9midWjiRtFRfFz7BXqTBOZpFEsF75bj7AREE3TssJvELbgB7VQtQ6KydAg4LHjKT68YsyNX5iO4tIDuQNkEjAkCjwtn0l2oeW4A3gD1PCCyzVVv3RwNTzLQbjHnR88uL6W3D/FIlSm0pdrQtL47SvDD3wMtFtKFXHJPGr+JwwyERnSp8X3DHmzwUxFqfo+cXPxmYDvK1YDgVUhko2kJuptUxuC2J/F3meK4nqW7kthjn4NDPilWcuzvg/M4w67hZbK7UlBHbrNGxqzvizuTicTAy1WqcQ0y0rLYJBNG8Rv84sLkMw5ticIhtMxkEkkht1W5u+cLSh6mZfSGj0oQ6nPj+sAVhH7MG9MTwpIIAYu1KhsczARKKxjNbmkeRcskuWQKtvcGLpskv6beBixYtGIIDgEsd+XB+USL0MnEU8I2itjJvcpiRLakz+knDiHh8q1BFO2WBwCm6AH1Q9egwcx0iMaAFKwOx7BIW5BAe0DxQpXXZDeMQJ0lLY3lIocUyzXoo+rOKM3RjFr0VDYQcD1hapBSDXyjII2ZqE8FBT+f6xUnW9KgR2owwDtw2SP0pAtWj86df0hvyfQl8A+ES5SZSSGKmKJxLZB/ccYJ2O0XU7QXuJN1n4qKsYELkEZ+w/usSImTEG6Fkb6uCPEVjOMtLKasNG0JLoBNWJZTORkQCQpuMNlTBW+JxpQpuhOeSknJm5QNTbWLlKVtg6Ev1AiyjSSVFyhlHEgke3yjW0zPkTi0oAFyWu9nfCTj9EIRTxiROmSFYpBGA7InLMFPhhDZqrt0kOCkLG0XZT8KGkRS7asgqASAdkUCm4sQ3rihBWz64TEgJSqWCBUiWxd3BDyiLoGWe+Jf44tX1/9CP7IEyLfNUMUqZJoUIGHEJ9kO+Up32PyJ/shaUO2f//Z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12296" name="Picture 8" descr="http://www.seavision.org.uk/media/article-images/MJNOV12Renewables-NI-Leases-Barker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28"/>
          <a:stretch/>
        </p:blipFill>
        <p:spPr bwMode="auto">
          <a:xfrm>
            <a:off x="4355976" y="1700808"/>
            <a:ext cx="4591522" cy="4216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8" name="Picture 10" descr="http://4.bp.blogspot.com/_igWP4ei1VzE/S9LUlofZB_I/AAAAAAAAABc/tguQOlWmzjA/s1600/open+hydro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80" r="13807"/>
          <a:stretch/>
        </p:blipFill>
        <p:spPr bwMode="auto">
          <a:xfrm>
            <a:off x="167655" y="1700808"/>
            <a:ext cx="3972297" cy="4216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107504" y="1543657"/>
            <a:ext cx="4104456" cy="439248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TextBox 7"/>
          <p:cNvSpPr txBox="1"/>
          <p:nvPr/>
        </p:nvSpPr>
        <p:spPr>
          <a:xfrm>
            <a:off x="257438" y="2839801"/>
            <a:ext cx="373849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/>
              <a:t>Diameter:   6m</a:t>
            </a:r>
          </a:p>
          <a:p>
            <a:r>
              <a:rPr lang="en-GB" sz="2400" dirty="0" smtClean="0"/>
              <a:t>Rated Velocity: ?</a:t>
            </a:r>
          </a:p>
          <a:p>
            <a:r>
              <a:rPr lang="en-GB" sz="2400" dirty="0" smtClean="0"/>
              <a:t>Rated Power: 300kW</a:t>
            </a:r>
          </a:p>
          <a:p>
            <a:r>
              <a:rPr lang="en-GB" sz="2400" dirty="0" smtClean="0"/>
              <a:t>Power Coefficient:  ?</a:t>
            </a:r>
          </a:p>
          <a:p>
            <a:endParaRPr lang="en-GB" sz="2400" dirty="0"/>
          </a:p>
        </p:txBody>
      </p:sp>
      <p:pic>
        <p:nvPicPr>
          <p:cNvPr id="9" name="Picture 8" descr="Screen Shot 2014-06-01 at 5.48.33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86400"/>
            <a:ext cx="9144000" cy="1371600"/>
          </a:xfrm>
          <a:prstGeom prst="rect">
            <a:avLst/>
          </a:prstGeom>
        </p:spPr>
      </p:pic>
      <p:pic>
        <p:nvPicPr>
          <p:cNvPr id="10" name="Picture 9" descr="http://www.walesinternationalconsortium.com/images/logo-cardiff.gif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924800" y="5562600"/>
            <a:ext cx="1109345" cy="1171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2444854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484188"/>
          </a:xfrm>
        </p:spPr>
        <p:txBody>
          <a:bodyPr anchor="t">
            <a:normAutofit fontScale="90000"/>
          </a:bodyPr>
          <a:lstStyle/>
          <a:p>
            <a:pPr eaLnBrk="1" hangingPunct="1"/>
            <a:r>
              <a:rPr lang="pt-BR" dirty="0" smtClean="0"/>
              <a:t> </a:t>
            </a:r>
            <a:r>
              <a:rPr lang="pt-BR" b="1" dirty="0" smtClean="0">
                <a:solidFill>
                  <a:srgbClr val="00504E"/>
                </a:solidFill>
              </a:rPr>
              <a:t>Matrizes renováveis</a:t>
            </a:r>
          </a:p>
        </p:txBody>
      </p:sp>
      <p:sp>
        <p:nvSpPr>
          <p:cNvPr id="21" name="Rectangle 3"/>
          <p:cNvSpPr txBox="1">
            <a:spLocks noChangeArrowheads="1"/>
          </p:cNvSpPr>
          <p:nvPr/>
        </p:nvSpPr>
        <p:spPr bwMode="auto">
          <a:xfrm>
            <a:off x="838200" y="4572000"/>
            <a:ext cx="7160333" cy="773383"/>
          </a:xfrm>
          <a:prstGeom prst="rect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algn="ctr" eaLnBrk="1" hangingPunct="1">
              <a:spcAft>
                <a:spcPct val="100000"/>
              </a:spcAft>
              <a:buNone/>
            </a:pPr>
            <a:r>
              <a:rPr lang="pt-BR" sz="2400" dirty="0" smtClean="0">
                <a:solidFill>
                  <a:srgbClr val="00504E"/>
                </a:solidFill>
              </a:rPr>
              <a:t>... e tem uma das maiores matrizes renováveis</a:t>
            </a: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7" t="5326" r="2361" b="6756"/>
          <a:stretch/>
        </p:blipFill>
        <p:spPr bwMode="auto">
          <a:xfrm>
            <a:off x="990600" y="762000"/>
            <a:ext cx="6780362" cy="3735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 descr="Screen Shot 2014-06-01 at 5.48.33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86400"/>
            <a:ext cx="9144000" cy="1371600"/>
          </a:xfrm>
          <a:prstGeom prst="rect">
            <a:avLst/>
          </a:prstGeom>
        </p:spPr>
      </p:pic>
      <p:pic>
        <p:nvPicPr>
          <p:cNvPr id="7" name="Picture 6" descr="http://www.walesinternationalconsortium.com/images/logo-cardiff.gif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48600" y="5562600"/>
            <a:ext cx="1109345" cy="1171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6534697" y="4114800"/>
            <a:ext cx="2590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FONTE: CEMIG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234071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TextBox 38"/>
          <p:cNvSpPr txBox="1"/>
          <p:nvPr/>
        </p:nvSpPr>
        <p:spPr>
          <a:xfrm>
            <a:off x="206720" y="410761"/>
            <a:ext cx="553600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4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Vertical Axis Turbines I</a:t>
            </a:r>
            <a:endParaRPr lang="en-GB" sz="4400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6146" name="Picture 2" descr="http://www.v-gurp.nl/offshore/images/Vertica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032" y="1628800"/>
            <a:ext cx="4257675" cy="4124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5740589" y="5383794"/>
            <a:ext cx="23371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hlinkClick r:id="rId3"/>
              </a:rPr>
              <a:t>www.esru.strath.ac.uk</a:t>
            </a:r>
            <a:endParaRPr lang="en-GB" dirty="0"/>
          </a:p>
        </p:txBody>
      </p:sp>
      <p:pic>
        <p:nvPicPr>
          <p:cNvPr id="6148" name="Picture 4" descr="http://www.esru.strath.ac.uk/EandE/Web_sites/05-06/marine_renewables/technology/assets/VAMCT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995"/>
          <a:stretch/>
        </p:blipFill>
        <p:spPr bwMode="auto">
          <a:xfrm>
            <a:off x="5136756" y="1628800"/>
            <a:ext cx="3544843" cy="3692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Screen Shot 2014-06-01 at 5.48.33 P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86400"/>
            <a:ext cx="9144000" cy="1371600"/>
          </a:xfrm>
          <a:prstGeom prst="rect">
            <a:avLst/>
          </a:prstGeom>
        </p:spPr>
      </p:pic>
      <p:pic>
        <p:nvPicPr>
          <p:cNvPr id="7" name="Picture 6" descr="http://www.walesinternationalconsortium.com/images/logo-cardiff.gif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924800" y="5562600"/>
            <a:ext cx="1109345" cy="1171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2134473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TextBox 38"/>
          <p:cNvSpPr txBox="1"/>
          <p:nvPr/>
        </p:nvSpPr>
        <p:spPr>
          <a:xfrm>
            <a:off x="206720" y="410761"/>
            <a:ext cx="553600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4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Vertical Axis Turbines II</a:t>
            </a:r>
            <a:endParaRPr lang="en-GB" sz="4400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755576" y="3264436"/>
            <a:ext cx="24558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hlinkClick r:id="rId2"/>
              </a:rPr>
              <a:t>www.el.angstrom.uu.se</a:t>
            </a:r>
            <a:endParaRPr lang="en-GB" dirty="0"/>
          </a:p>
        </p:txBody>
      </p:sp>
      <p:pic>
        <p:nvPicPr>
          <p:cNvPr id="5124" name="Picture 4" descr="http://www.el.angstrom.uu.se/forskningsprojekt/bilder_marine_currents/Vertical%20axis%20turbine.gif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9"/>
          <a:stretch/>
        </p:blipFill>
        <p:spPr bwMode="auto">
          <a:xfrm>
            <a:off x="0" y="1549280"/>
            <a:ext cx="4624264" cy="1685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http://www.bluewater.com/wp-content/uploads/2013/03/Fading-4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14" r="13618"/>
          <a:stretch/>
        </p:blipFill>
        <p:spPr bwMode="auto">
          <a:xfrm>
            <a:off x="3447008" y="2768700"/>
            <a:ext cx="5544616" cy="3252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5138667" y="2385377"/>
            <a:ext cx="216129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hlinkClick r:id="rId5"/>
              </a:rPr>
              <a:t>www.bluewater.com</a:t>
            </a:r>
            <a:endParaRPr lang="en-GB" dirty="0"/>
          </a:p>
        </p:txBody>
      </p:sp>
      <p:pic>
        <p:nvPicPr>
          <p:cNvPr id="7" name="Picture 6" descr="Screen Shot 2014-06-01 at 5.48.33 PM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86400"/>
            <a:ext cx="9144000" cy="1371600"/>
          </a:xfrm>
          <a:prstGeom prst="rect">
            <a:avLst/>
          </a:prstGeom>
        </p:spPr>
      </p:pic>
      <p:pic>
        <p:nvPicPr>
          <p:cNvPr id="8" name="Picture 7" descr="http://www.walesinternationalconsortium.com/images/logo-cardiff.gif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924800" y="5562600"/>
            <a:ext cx="1109345" cy="1171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7938690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TextBox 38"/>
          <p:cNvSpPr txBox="1"/>
          <p:nvPr/>
        </p:nvSpPr>
        <p:spPr>
          <a:xfrm>
            <a:off x="206720" y="410761"/>
            <a:ext cx="561615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4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Vertical Axis Turbines III</a:t>
            </a:r>
            <a:endParaRPr lang="en-GB" sz="4400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7170" name="Picture 2" descr="TidGen® Power Syste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720" y="2514104"/>
            <a:ext cx="8671108" cy="3237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107504" y="1988840"/>
            <a:ext cx="874771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dirty="0"/>
              <a:t>Ocean Renewable Power </a:t>
            </a:r>
            <a:r>
              <a:rPr lang="en-GB" b="1" dirty="0" smtClean="0"/>
              <a:t>Company’s </a:t>
            </a:r>
            <a:r>
              <a:rPr lang="en-GB" b="1" dirty="0" err="1" smtClean="0"/>
              <a:t>TidGen</a:t>
            </a:r>
            <a:r>
              <a:rPr lang="en-GB" b="1" dirty="0" smtClean="0"/>
              <a:t> Turbine – D = 2.5m, Rated Power = 240kW </a:t>
            </a:r>
            <a:endParaRPr lang="en-GB" dirty="0"/>
          </a:p>
        </p:txBody>
      </p:sp>
      <p:pic>
        <p:nvPicPr>
          <p:cNvPr id="5" name="Picture 4" descr="Screen Shot 2014-06-01 at 5.48.33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86400"/>
            <a:ext cx="9144000" cy="1371600"/>
          </a:xfrm>
          <a:prstGeom prst="rect">
            <a:avLst/>
          </a:prstGeom>
        </p:spPr>
      </p:pic>
      <p:pic>
        <p:nvPicPr>
          <p:cNvPr id="6" name="Picture 5" descr="http://www.walesinternationalconsortium.com/images/logo-cardiff.gif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924800" y="5562600"/>
            <a:ext cx="1109345" cy="1171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492096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TextBox 38"/>
          <p:cNvSpPr txBox="1"/>
          <p:nvPr/>
        </p:nvSpPr>
        <p:spPr>
          <a:xfrm>
            <a:off x="206720" y="410761"/>
            <a:ext cx="847578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4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Other Concepts – </a:t>
            </a:r>
            <a:r>
              <a:rPr lang="en-GB" sz="32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e.g. Oscillating hydrofoil</a:t>
            </a:r>
            <a:endParaRPr lang="en-GB" sz="4400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13314" name="Picture 2" descr="http://d2n4wb9orp1vta.cloudfront.net/resources/images/cdn/cms/Array%20artist's%20impression%20July%2009-WEB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563992"/>
            <a:ext cx="7973249" cy="4385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Screen Shot 2014-06-01 at 5.48.33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86400"/>
            <a:ext cx="9144000" cy="1371600"/>
          </a:xfrm>
          <a:prstGeom prst="rect">
            <a:avLst/>
          </a:prstGeom>
        </p:spPr>
      </p:pic>
      <p:pic>
        <p:nvPicPr>
          <p:cNvPr id="5" name="Picture 4" descr="http://www.walesinternationalconsortium.com/images/logo-cardiff.gif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924800" y="5562600"/>
            <a:ext cx="1109345" cy="1171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992348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-2487"/>
            <a:ext cx="9144000" cy="484188"/>
          </a:xfrm>
        </p:spPr>
        <p:txBody>
          <a:bodyPr anchor="t">
            <a:normAutofit fontScale="90000"/>
          </a:bodyPr>
          <a:lstStyle/>
          <a:p>
            <a:pPr eaLnBrk="1" hangingPunct="1"/>
            <a:r>
              <a:rPr lang="pt-BR" dirty="0" smtClean="0"/>
              <a:t> </a:t>
            </a:r>
            <a:r>
              <a:rPr lang="pt-BR" b="1" dirty="0" smtClean="0">
                <a:solidFill>
                  <a:srgbClr val="00504E"/>
                </a:solidFill>
              </a:rPr>
              <a:t>Consumo de energia por habitante </a:t>
            </a:r>
          </a:p>
        </p:txBody>
      </p:sp>
      <p:graphicFrame>
        <p:nvGraphicFramePr>
          <p:cNvPr id="6" name="Gráfico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39137732"/>
              </p:ext>
            </p:extLst>
          </p:nvPr>
        </p:nvGraphicFramePr>
        <p:xfrm>
          <a:off x="762000" y="685800"/>
          <a:ext cx="7560840" cy="461925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5" name="Picture 4" descr="Screen Shot 2014-06-01 at 5.48.33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86400"/>
            <a:ext cx="9144000" cy="1371600"/>
          </a:xfrm>
          <a:prstGeom prst="rect">
            <a:avLst/>
          </a:prstGeom>
        </p:spPr>
      </p:pic>
      <p:pic>
        <p:nvPicPr>
          <p:cNvPr id="7" name="Picture 6" descr="http://www.walesinternationalconsortium.com/images/logo-cardiff.gif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48600" y="5562600"/>
            <a:ext cx="1109345" cy="1171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6553200" y="5181600"/>
            <a:ext cx="2590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FONTE: CEMIG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4098812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28600"/>
            <a:ext cx="8229600" cy="709539"/>
          </a:xfrm>
        </p:spPr>
        <p:txBody>
          <a:bodyPr>
            <a:normAutofit/>
          </a:bodyPr>
          <a:lstStyle/>
          <a:p>
            <a:pPr algn="ctr"/>
            <a:r>
              <a:rPr lang="en-GB" b="1" dirty="0" err="1"/>
              <a:t>C</a:t>
            </a:r>
            <a:r>
              <a:rPr lang="en-GB" b="1" dirty="0" err="1" smtClean="0"/>
              <a:t>usto</a:t>
            </a:r>
            <a:r>
              <a:rPr lang="en-GB" b="1" dirty="0" smtClean="0"/>
              <a:t> da </a:t>
            </a:r>
            <a:r>
              <a:rPr lang="en-GB" b="1" dirty="0" err="1" smtClean="0"/>
              <a:t>eletricidade</a:t>
            </a:r>
            <a:endParaRPr lang="en-GB" b="1" dirty="0" smtClean="0"/>
          </a:p>
          <a:p>
            <a:endParaRPr lang="en-GB" dirty="0"/>
          </a:p>
        </p:txBody>
      </p:sp>
      <p:pic>
        <p:nvPicPr>
          <p:cNvPr id="1026" name="af0a5109-b80f-40ed-9087-822c9a36d6d6" descr="1314492F-A3A2-43B5-9921-DD7A7A699E9C@la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838200"/>
            <a:ext cx="6480720" cy="46189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Screen Shot 2014-06-01 at 5.48.33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86400"/>
            <a:ext cx="9144000" cy="1371600"/>
          </a:xfrm>
          <a:prstGeom prst="rect">
            <a:avLst/>
          </a:prstGeom>
        </p:spPr>
      </p:pic>
      <p:pic>
        <p:nvPicPr>
          <p:cNvPr id="7" name="Picture 6" descr="http://www.walesinternationalconsortium.com/images/logo-cardiff.gif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48600" y="5562600"/>
            <a:ext cx="1109345" cy="1171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9764416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5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GB" b="1" dirty="0" smtClean="0"/>
              <a:t>Stern 2006: </a:t>
            </a:r>
            <a:r>
              <a:rPr lang="en-GB" b="1" dirty="0" err="1" smtClean="0"/>
              <a:t>Impactos</a:t>
            </a:r>
            <a:r>
              <a:rPr lang="en-GB" b="1" dirty="0" smtClean="0"/>
              <a:t> </a:t>
            </a:r>
            <a:r>
              <a:rPr lang="en-GB" b="1" dirty="0" err="1" smtClean="0"/>
              <a:t>Causados</a:t>
            </a:r>
            <a:r>
              <a:rPr lang="en-GB" b="1" dirty="0" smtClean="0"/>
              <a:t> </a:t>
            </a:r>
            <a:r>
              <a:rPr lang="en-GB" b="1" dirty="0" err="1" smtClean="0"/>
              <a:t>pelas</a:t>
            </a:r>
            <a:r>
              <a:rPr lang="en-GB" b="1" dirty="0" smtClean="0"/>
              <a:t> </a:t>
            </a:r>
            <a:r>
              <a:rPr lang="en-GB" b="1" dirty="0" err="1" smtClean="0"/>
              <a:t>Mudancas</a:t>
            </a:r>
            <a:r>
              <a:rPr lang="en-GB" b="1" dirty="0" smtClean="0"/>
              <a:t> </a:t>
            </a:r>
            <a:r>
              <a:rPr lang="en-GB" b="1" dirty="0" err="1" smtClean="0"/>
              <a:t>Climatica</a:t>
            </a:r>
            <a:endParaRPr lang="en-GB" b="1" dirty="0" smtClean="0"/>
          </a:p>
        </p:txBody>
      </p:sp>
      <p:grpSp>
        <p:nvGrpSpPr>
          <p:cNvPr id="2" name="Group 9"/>
          <p:cNvGrpSpPr>
            <a:grpSpLocks/>
          </p:cNvGrpSpPr>
          <p:nvPr/>
        </p:nvGrpSpPr>
        <p:grpSpPr bwMode="auto">
          <a:xfrm>
            <a:off x="381000" y="1219200"/>
            <a:ext cx="8153400" cy="5622068"/>
            <a:chOff x="258" y="753"/>
            <a:chExt cx="4971" cy="3350"/>
          </a:xfrm>
        </p:grpSpPr>
        <p:graphicFrame>
          <p:nvGraphicFramePr>
            <p:cNvPr id="3074" name="Object 4"/>
            <p:cNvGraphicFramePr>
              <a:graphicFrameLocks noChangeAspect="1"/>
            </p:cNvGraphicFramePr>
            <p:nvPr/>
          </p:nvGraphicFramePr>
          <p:xfrm>
            <a:off x="279" y="753"/>
            <a:ext cx="4949" cy="33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60" name="Acrobat Document" r:id="rId3" imgW="8020050" imgH="5667375" progId="AcroExch.Document.7">
                    <p:embed/>
                  </p:oleObj>
                </mc:Choice>
                <mc:Fallback>
                  <p:oleObj name="Acrobat Document" r:id="rId3" imgW="8020050" imgH="5667375" progId="AcroExch.Document.7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 l="10539" t="13783" r="9940" b="10046"/>
                        <a:stretch>
                          <a:fillRect/>
                        </a:stretch>
                      </p:blipFill>
                      <p:spPr bwMode="auto">
                        <a:xfrm>
                          <a:off x="279" y="753"/>
                          <a:ext cx="4949" cy="335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078" name="Rectangle 7"/>
            <p:cNvSpPr>
              <a:spLocks noChangeArrowheads="1"/>
            </p:cNvSpPr>
            <p:nvPr/>
          </p:nvSpPr>
          <p:spPr bwMode="auto">
            <a:xfrm>
              <a:off x="258" y="1820"/>
              <a:ext cx="4971" cy="704"/>
            </a:xfrm>
            <a:prstGeom prst="rect">
              <a:avLst/>
            </a:prstGeom>
            <a:noFill/>
            <a:ln w="57150" algn="ctr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GB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92400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5879"/>
            <a:ext cx="8229600" cy="1002358"/>
          </a:xfrm>
        </p:spPr>
        <p:txBody>
          <a:bodyPr/>
          <a:lstStyle/>
          <a:p>
            <a:pPr eaLnBrk="1" hangingPunct="1"/>
            <a:r>
              <a:rPr lang="en-GB" b="1" dirty="0" smtClean="0"/>
              <a:t>A </a:t>
            </a:r>
            <a:r>
              <a:rPr lang="en-GB" b="1" dirty="0" err="1" smtClean="0"/>
              <a:t>Tempestade</a:t>
            </a:r>
            <a:r>
              <a:rPr lang="en-GB" b="1" dirty="0" smtClean="0"/>
              <a:t> </a:t>
            </a:r>
            <a:r>
              <a:rPr lang="en-GB" b="1" dirty="0" err="1" smtClean="0"/>
              <a:t>Perfeita</a:t>
            </a:r>
            <a:r>
              <a:rPr lang="en-GB" b="1" dirty="0" smtClean="0"/>
              <a:t> </a:t>
            </a:r>
            <a:r>
              <a:rPr lang="en-GB" b="1" dirty="0" smtClean="0">
                <a:sym typeface="Wingdings" pitchFamily="2" charset="2"/>
              </a:rPr>
              <a:t></a:t>
            </a:r>
            <a:r>
              <a:rPr lang="en-GB" b="1" dirty="0" smtClean="0"/>
              <a:t> 2030</a:t>
            </a:r>
          </a:p>
        </p:txBody>
      </p:sp>
      <p:pic>
        <p:nvPicPr>
          <p:cNvPr id="45059" name="Picture 3" descr="090825-USIN-perfect-storm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t="3828"/>
          <a:stretch>
            <a:fillRect/>
          </a:stretch>
        </p:blipFill>
        <p:spPr>
          <a:xfrm>
            <a:off x="609600" y="1259816"/>
            <a:ext cx="8072438" cy="5591175"/>
          </a:xfrm>
          <a:noFill/>
        </p:spPr>
      </p:pic>
      <p:sp>
        <p:nvSpPr>
          <p:cNvPr id="4562948" name="Oval 4"/>
          <p:cNvSpPr>
            <a:spLocks noChangeArrowheads="1"/>
          </p:cNvSpPr>
          <p:nvPr/>
        </p:nvSpPr>
        <p:spPr bwMode="auto">
          <a:xfrm>
            <a:off x="3378200" y="3302000"/>
            <a:ext cx="914400" cy="787400"/>
          </a:xfrm>
          <a:prstGeom prst="ellipse">
            <a:avLst/>
          </a:prstGeom>
          <a:noFill/>
          <a:ln w="57150" algn="ctr">
            <a:solidFill>
              <a:srgbClr val="FF0000"/>
            </a:solidFill>
            <a:round/>
            <a:headEnd/>
            <a:tailEnd/>
          </a:ln>
        </p:spPr>
        <p:txBody>
          <a:bodyPr wrap="none" lIns="92075" tIns="46038" rIns="92075" bIns="46038" anchor="ctr"/>
          <a:lstStyle/>
          <a:p>
            <a:endParaRPr lang="en-GB"/>
          </a:p>
        </p:txBody>
      </p:sp>
      <p:sp>
        <p:nvSpPr>
          <p:cNvPr id="4562949" name="Oval 5"/>
          <p:cNvSpPr>
            <a:spLocks noChangeArrowheads="1"/>
          </p:cNvSpPr>
          <p:nvPr/>
        </p:nvSpPr>
        <p:spPr bwMode="auto">
          <a:xfrm>
            <a:off x="4575175" y="3314700"/>
            <a:ext cx="914400" cy="762000"/>
          </a:xfrm>
          <a:prstGeom prst="ellipse">
            <a:avLst/>
          </a:prstGeom>
          <a:noFill/>
          <a:ln w="57150" algn="ctr">
            <a:solidFill>
              <a:srgbClr val="FF0000"/>
            </a:solidFill>
            <a:round/>
            <a:headEnd/>
            <a:tailEnd/>
          </a:ln>
        </p:spPr>
        <p:txBody>
          <a:bodyPr wrap="none" lIns="92075" tIns="46038" rIns="92075" bIns="46038" anchor="ctr"/>
          <a:lstStyle/>
          <a:p>
            <a:endParaRPr lang="en-GB"/>
          </a:p>
        </p:txBody>
      </p:sp>
      <p:sp>
        <p:nvSpPr>
          <p:cNvPr id="4562950" name="Oval 6"/>
          <p:cNvSpPr>
            <a:spLocks noChangeArrowheads="1"/>
          </p:cNvSpPr>
          <p:nvPr/>
        </p:nvSpPr>
        <p:spPr bwMode="auto">
          <a:xfrm>
            <a:off x="5905500" y="3302000"/>
            <a:ext cx="914400" cy="749300"/>
          </a:xfrm>
          <a:prstGeom prst="ellipse">
            <a:avLst/>
          </a:prstGeom>
          <a:noFill/>
          <a:ln w="57150" algn="ctr">
            <a:solidFill>
              <a:srgbClr val="FF0000"/>
            </a:solidFill>
            <a:round/>
            <a:headEnd/>
            <a:tailEnd/>
          </a:ln>
        </p:spPr>
        <p:txBody>
          <a:bodyPr wrap="none" lIns="92075" tIns="46038" rIns="92075" bIns="46038" anchor="ctr"/>
          <a:lstStyle/>
          <a:p>
            <a:endParaRPr lang="en-GB"/>
          </a:p>
        </p:txBody>
      </p:sp>
      <p:sp>
        <p:nvSpPr>
          <p:cNvPr id="4562951" name="Oval 7"/>
          <p:cNvSpPr>
            <a:spLocks noChangeArrowheads="1"/>
          </p:cNvSpPr>
          <p:nvPr/>
        </p:nvSpPr>
        <p:spPr bwMode="auto">
          <a:xfrm>
            <a:off x="3546475" y="1790700"/>
            <a:ext cx="2324100" cy="863600"/>
          </a:xfrm>
          <a:prstGeom prst="ellipse">
            <a:avLst/>
          </a:prstGeom>
          <a:noFill/>
          <a:ln w="57150" algn="ctr">
            <a:solidFill>
              <a:srgbClr val="FF0000"/>
            </a:solidFill>
            <a:round/>
            <a:headEnd/>
            <a:tailEnd/>
          </a:ln>
        </p:spPr>
        <p:txBody>
          <a:bodyPr wrap="none" lIns="92075" tIns="46038" rIns="92075" bIns="46038" anchor="ctr"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21026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629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5629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629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5629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629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5629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629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5629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62948" grpId="0" animBg="1"/>
      <p:bldP spid="4562949" grpId="0" animBg="1"/>
      <p:bldP spid="4562950" grpId="0" animBg="1"/>
      <p:bldP spid="4562951" grpId="0" animBg="1"/>
    </p:bldLst>
  </p:timing>
</p:sld>
</file>

<file path=ppt/theme/theme1.xml><?xml version="1.0" encoding="utf-8"?>
<a:theme xmlns:a="http://schemas.openxmlformats.org/drawingml/2006/main" name="Default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Default Theme.thmx</Template>
  <TotalTime>3809</TotalTime>
  <Words>1370</Words>
  <Application>Microsoft Macintosh PowerPoint</Application>
  <PresentationFormat>On-screen Show (4:3)</PresentationFormat>
  <Paragraphs>407</Paragraphs>
  <Slides>53</Slides>
  <Notes>13</Notes>
  <HiddenSlides>0</HiddenSlides>
  <MMClips>1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53</vt:i4>
      </vt:variant>
    </vt:vector>
  </HeadingPairs>
  <TitlesOfParts>
    <vt:vector size="55" baseType="lpstr">
      <vt:lpstr>Default Theme</vt:lpstr>
      <vt:lpstr>Acrobat Document</vt:lpstr>
      <vt:lpstr>Energias Marinhas Renovaveis e a Microgeracao de Energia em Rios </vt:lpstr>
      <vt:lpstr> Produção de Energia Elétrica no mundo</vt:lpstr>
      <vt:lpstr>PowerPoint Presentation</vt:lpstr>
      <vt:lpstr> Ranking de Produção de Energia Elétrica</vt:lpstr>
      <vt:lpstr> Matrizes renováveis</vt:lpstr>
      <vt:lpstr> Consumo de energia por habitante </vt:lpstr>
      <vt:lpstr>PowerPoint Presentation</vt:lpstr>
      <vt:lpstr>Stern 2006: Impactos Causados pelas Mudancas Climatica</vt:lpstr>
      <vt:lpstr>A Tempestade Perfeita  2030</vt:lpstr>
      <vt:lpstr> Análise da estação chuvosa – Atual conjuntura</vt:lpstr>
      <vt:lpstr>Por que nao aproveitar a energia do oceano? </vt:lpstr>
      <vt:lpstr>Consideracoes Importantes</vt:lpstr>
      <vt:lpstr>PowerPoint Presentation</vt:lpstr>
      <vt:lpstr>PowerPoint Presentation</vt:lpstr>
      <vt:lpstr>Tecnologias usadas para a obtencao de energia maritima </vt:lpstr>
      <vt:lpstr>Energia das ondas</vt:lpstr>
      <vt:lpstr>Correntes de Mares</vt:lpstr>
      <vt:lpstr>Lagoas de mares</vt:lpstr>
      <vt:lpstr>CarBine (Vertical Axis Turbine)</vt:lpstr>
      <vt:lpstr>Conceito das lagoas de mares</vt:lpstr>
      <vt:lpstr>Energia maritima no mundo </vt:lpstr>
      <vt:lpstr>PowerPoint Presentation</vt:lpstr>
      <vt:lpstr>PowerPoint Presentation</vt:lpstr>
      <vt:lpstr>O maior projeto de Energias Renovaveis Marinhas da Europe BARRAGEM SEVERN</vt:lpstr>
      <vt:lpstr>Fundos de Pesquisa</vt:lpstr>
      <vt:lpstr>PowerPoint Presentation</vt:lpstr>
      <vt:lpstr>PowerPoint Presentation</vt:lpstr>
      <vt:lpstr>Lagoa – Baia de Swansea</vt:lpstr>
      <vt:lpstr>Represamentos – Costa Norte do Pais de Gales </vt:lpstr>
      <vt:lpstr>Esquema de Barragem de Hafren Power (HP) Severn  </vt:lpstr>
      <vt:lpstr>Barragem Severn - 1849</vt:lpstr>
      <vt:lpstr>Por que nao usar os rios para a micro-geracao de energia?</vt:lpstr>
      <vt:lpstr>PowerPoint Presentation</vt:lpstr>
      <vt:lpstr>Computing the US National Theoretical Tidal Resource</vt:lpstr>
      <vt:lpstr>PowerPoint Presentation</vt:lpstr>
      <vt:lpstr>Breakdown of the theoretical total available power</vt:lpstr>
      <vt:lpstr>PowerPoint Presentation</vt:lpstr>
      <vt:lpstr>PowerPoint Presentation</vt:lpstr>
      <vt:lpstr>Comparacao de Custos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Yang, Xiufeng</dc:creator>
  <cp:lastModifiedBy>Luciana Bassi Marinho Pires</cp:lastModifiedBy>
  <cp:revision>194</cp:revision>
  <dcterms:created xsi:type="dcterms:W3CDTF">2006-08-16T00:00:00Z</dcterms:created>
  <dcterms:modified xsi:type="dcterms:W3CDTF">2014-06-03T10:42:17Z</dcterms:modified>
</cp:coreProperties>
</file>